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Default Extension="gif" ContentType="image/gif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59" r:id="rId4"/>
    <p:sldId id="270" r:id="rId5"/>
    <p:sldId id="307" r:id="rId6"/>
    <p:sldId id="308" r:id="rId7"/>
    <p:sldId id="309" r:id="rId8"/>
    <p:sldId id="310" r:id="rId9"/>
    <p:sldId id="314" r:id="rId10"/>
    <p:sldId id="303" r:id="rId11"/>
    <p:sldId id="318" r:id="rId12"/>
    <p:sldId id="311" r:id="rId13"/>
    <p:sldId id="313" r:id="rId14"/>
    <p:sldId id="317" r:id="rId15"/>
    <p:sldId id="315" r:id="rId16"/>
    <p:sldId id="319" r:id="rId17"/>
    <p:sldId id="320" r:id="rId18"/>
    <p:sldId id="321" r:id="rId19"/>
    <p:sldId id="298" r:id="rId20"/>
    <p:sldId id="323" r:id="rId21"/>
    <p:sldId id="324" r:id="rId22"/>
    <p:sldId id="301" r:id="rId23"/>
    <p:sldId id="343" r:id="rId24"/>
    <p:sldId id="342" r:id="rId25"/>
    <p:sldId id="327" r:id="rId26"/>
    <p:sldId id="328" r:id="rId27"/>
    <p:sldId id="330" r:id="rId28"/>
    <p:sldId id="332" r:id="rId29"/>
    <p:sldId id="331" r:id="rId30"/>
    <p:sldId id="325" r:id="rId31"/>
    <p:sldId id="336" r:id="rId32"/>
    <p:sldId id="334" r:id="rId33"/>
    <p:sldId id="337" r:id="rId34"/>
    <p:sldId id="339" r:id="rId35"/>
    <p:sldId id="340" r:id="rId36"/>
    <p:sldId id="341" r:id="rId37"/>
    <p:sldId id="335" r:id="rId38"/>
    <p:sldId id="277" r:id="rId39"/>
    <p:sldId id="345" r:id="rId40"/>
    <p:sldId id="338" r:id="rId41"/>
    <p:sldId id="275" r:id="rId42"/>
  </p:sldIdLst>
  <p:sldSz cx="9144000" cy="6858000" type="screen4x3"/>
  <p:notesSz cx="7010400" cy="9296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1859C"/>
    <a:srgbClr val="FFFFFF"/>
    <a:srgbClr val="95B3D7"/>
    <a:srgbClr val="254061"/>
    <a:srgbClr val="2A65AC"/>
    <a:srgbClr val="2C69B2"/>
    <a:srgbClr val="FFC000"/>
    <a:srgbClr val="C00000"/>
    <a:srgbClr val="DCE6F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7936" autoAdjust="0"/>
  </p:normalViewPr>
  <p:slideViewPr>
    <p:cSldViewPr snapToGrid="0" snapToObjects="1">
      <p:cViewPr varScale="1">
        <p:scale>
          <a:sx n="89" d="100"/>
          <a:sy n="89" d="100"/>
        </p:scale>
        <p:origin x="-9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55D0A5-9381-4551-964D-DABFC3935E6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B41EF77D-324C-4BC9-87F6-9B93673F709D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Facturación electrónica </a:t>
          </a:r>
          <a:r>
            <a:rPr lang="es-MX" b="1" dirty="0" smtClean="0">
              <a:solidFill>
                <a:schemeClr val="tx1"/>
              </a:solidFill>
            </a:rPr>
            <a:t>Modelo 2011</a:t>
          </a:r>
          <a:endParaRPr lang="es-MX" b="1" dirty="0">
            <a:solidFill>
              <a:schemeClr val="tx1"/>
            </a:solidFill>
          </a:endParaRPr>
        </a:p>
      </dgm:t>
    </dgm:pt>
    <dgm:pt modelId="{7AED5C52-4A4D-41C7-ADC3-81EACC34151E}" type="parTrans" cxnId="{C7C3AD4A-CB22-4BE0-B22C-17FC77F7771F}">
      <dgm:prSet/>
      <dgm:spPr/>
      <dgm:t>
        <a:bodyPr/>
        <a:lstStyle/>
        <a:p>
          <a:endParaRPr lang="es-MX"/>
        </a:p>
      </dgm:t>
    </dgm:pt>
    <dgm:pt modelId="{8D75D8AD-96D0-4EF6-9123-F21A1C9F4ECD}" type="sibTrans" cxnId="{C7C3AD4A-CB22-4BE0-B22C-17FC77F7771F}">
      <dgm:prSet/>
      <dgm:spPr/>
      <dgm:t>
        <a:bodyPr/>
        <a:lstStyle/>
        <a:p>
          <a:endParaRPr lang="es-MX"/>
        </a:p>
      </dgm:t>
    </dgm:pt>
    <dgm:pt modelId="{0E1B2105-3E75-4D38-B868-8B3F007C4D27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dirty="0" smtClean="0"/>
            <a:t>Factura en papel</a:t>
          </a:r>
        </a:p>
        <a:p>
          <a:r>
            <a:rPr lang="es-MX" b="1" dirty="0" smtClean="0"/>
            <a:t>Modelo 2010</a:t>
          </a:r>
          <a:endParaRPr lang="es-MX" b="1" dirty="0"/>
        </a:p>
      </dgm:t>
    </dgm:pt>
    <dgm:pt modelId="{DB6A48EF-E25A-44AC-B50A-215B51A8D33A}" type="parTrans" cxnId="{C5C06C0A-ECBE-4DC7-B60A-2BCABAB192BC}">
      <dgm:prSet/>
      <dgm:spPr/>
      <dgm:t>
        <a:bodyPr/>
        <a:lstStyle/>
        <a:p>
          <a:endParaRPr lang="es-MX"/>
        </a:p>
      </dgm:t>
    </dgm:pt>
    <dgm:pt modelId="{F5A16775-8B61-4513-AA7A-D98584825CD3}" type="sibTrans" cxnId="{C5C06C0A-ECBE-4DC7-B60A-2BCABAB192BC}">
      <dgm:prSet/>
      <dgm:spPr/>
      <dgm:t>
        <a:bodyPr/>
        <a:lstStyle/>
        <a:p>
          <a:endParaRPr lang="es-MX"/>
        </a:p>
      </dgm:t>
    </dgm:pt>
    <dgm:pt modelId="{0B6E116E-3541-496F-BBF0-A05D0BC5AE4A}">
      <dgm:prSet phldrT="[Texto]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Facturación electrónica </a:t>
          </a:r>
          <a:r>
            <a:rPr lang="es-MX" b="1" dirty="0" smtClean="0">
              <a:solidFill>
                <a:schemeClr val="tx1"/>
              </a:solidFill>
            </a:rPr>
            <a:t>Modelo 2010</a:t>
          </a:r>
          <a:endParaRPr lang="es-MX" b="1" dirty="0">
            <a:solidFill>
              <a:schemeClr val="tx1"/>
            </a:solidFill>
          </a:endParaRPr>
        </a:p>
      </dgm:t>
    </dgm:pt>
    <dgm:pt modelId="{4BD367AA-BEA9-4171-B246-AD968B389A0D}" type="parTrans" cxnId="{EF33F4D4-6631-420B-A1AC-472E92E84406}">
      <dgm:prSet/>
      <dgm:spPr/>
      <dgm:t>
        <a:bodyPr/>
        <a:lstStyle/>
        <a:p>
          <a:endParaRPr lang="es-MX"/>
        </a:p>
      </dgm:t>
    </dgm:pt>
    <dgm:pt modelId="{D58FCCD3-1DB6-485B-95F1-E0D452B6BC0C}" type="sibTrans" cxnId="{EF33F4D4-6631-420B-A1AC-472E92E84406}">
      <dgm:prSet/>
      <dgm:spPr/>
      <dgm:t>
        <a:bodyPr/>
        <a:lstStyle/>
        <a:p>
          <a:endParaRPr lang="es-MX"/>
        </a:p>
      </dgm:t>
    </dgm:pt>
    <dgm:pt modelId="{1FDE6749-0780-41DF-9532-C84411DDE774}">
      <dgm:prSet phldrT="[Texto]"/>
      <dgm:spPr>
        <a:solidFill>
          <a:srgbClr val="1B2E45"/>
        </a:solidFill>
      </dgm:spPr>
      <dgm:t>
        <a:bodyPr/>
        <a:lstStyle/>
        <a:p>
          <a:r>
            <a:rPr lang="es-MX" dirty="0" smtClean="0"/>
            <a:t>Factura en papel</a:t>
          </a:r>
        </a:p>
        <a:p>
          <a:r>
            <a:rPr lang="es-MX" b="1" dirty="0" smtClean="0"/>
            <a:t>Modelo 2011</a:t>
          </a:r>
          <a:endParaRPr lang="es-MX" b="1" dirty="0"/>
        </a:p>
      </dgm:t>
    </dgm:pt>
    <dgm:pt modelId="{DC66F97A-0A43-493C-8561-50342630EE9A}" type="parTrans" cxnId="{E7BE4FBB-B414-4E7B-844A-B18A94F15AE9}">
      <dgm:prSet/>
      <dgm:spPr/>
      <dgm:t>
        <a:bodyPr/>
        <a:lstStyle/>
        <a:p>
          <a:endParaRPr lang="es-MX"/>
        </a:p>
      </dgm:t>
    </dgm:pt>
    <dgm:pt modelId="{CD2061D1-1073-4D03-9C30-FFC2530A0D9B}" type="sibTrans" cxnId="{E7BE4FBB-B414-4E7B-844A-B18A94F15AE9}">
      <dgm:prSet/>
      <dgm:spPr/>
      <dgm:t>
        <a:bodyPr/>
        <a:lstStyle/>
        <a:p>
          <a:endParaRPr lang="es-MX"/>
        </a:p>
      </dgm:t>
    </dgm:pt>
    <dgm:pt modelId="{C5735352-3560-4CDC-AEEB-EEC88374A7AF}" type="pres">
      <dgm:prSet presAssocID="{FB55D0A5-9381-4551-964D-DABFC3935E6E}" presName="compositeShape" presStyleCnt="0">
        <dgm:presLayoutVars>
          <dgm:chMax val="7"/>
          <dgm:dir/>
          <dgm:resizeHandles val="exact"/>
        </dgm:presLayoutVars>
      </dgm:prSet>
      <dgm:spPr/>
    </dgm:pt>
    <dgm:pt modelId="{F9167D5F-A302-427A-B9A2-A5BFB5DF7674}" type="pres">
      <dgm:prSet presAssocID="{FB55D0A5-9381-4551-964D-DABFC3935E6E}" presName="wedge1" presStyleLbl="node1" presStyleIdx="0" presStyleCnt="4" custLinFactNeighborX="-4510" custLinFactNeighborY="4180"/>
      <dgm:spPr/>
      <dgm:t>
        <a:bodyPr/>
        <a:lstStyle/>
        <a:p>
          <a:endParaRPr lang="es-MX"/>
        </a:p>
      </dgm:t>
    </dgm:pt>
    <dgm:pt modelId="{CA95D895-6D62-4A90-B790-5F7E4688D844}" type="pres">
      <dgm:prSet presAssocID="{FB55D0A5-9381-4551-964D-DABFC3935E6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670870A-1CC1-4D82-977E-1CDE10B7A00A}" type="pres">
      <dgm:prSet presAssocID="{FB55D0A5-9381-4551-964D-DABFC3935E6E}" presName="wedge2" presStyleLbl="node1" presStyleIdx="1" presStyleCnt="4" custLinFactNeighborY="3550"/>
      <dgm:spPr/>
      <dgm:t>
        <a:bodyPr/>
        <a:lstStyle/>
        <a:p>
          <a:endParaRPr lang="es-MX"/>
        </a:p>
      </dgm:t>
    </dgm:pt>
    <dgm:pt modelId="{DC944E36-7146-41D2-B72E-6E1B12C02882}" type="pres">
      <dgm:prSet presAssocID="{FB55D0A5-9381-4551-964D-DABFC3935E6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25C492-CEAE-41BD-8729-A7A53B32A633}" type="pres">
      <dgm:prSet presAssocID="{FB55D0A5-9381-4551-964D-DABFC3935E6E}" presName="wedge3" presStyleLbl="node1" presStyleIdx="2" presStyleCnt="4" custLinFactNeighborY="3550"/>
      <dgm:spPr/>
      <dgm:t>
        <a:bodyPr/>
        <a:lstStyle/>
        <a:p>
          <a:endParaRPr lang="es-MX"/>
        </a:p>
      </dgm:t>
    </dgm:pt>
    <dgm:pt modelId="{29403818-3F54-4D8C-8A2D-C84E9427DACC}" type="pres">
      <dgm:prSet presAssocID="{FB55D0A5-9381-4551-964D-DABFC3935E6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2E9AFA-4EAD-441C-ADF3-81B71FB5746F}" type="pres">
      <dgm:prSet presAssocID="{FB55D0A5-9381-4551-964D-DABFC3935E6E}" presName="wedge4" presStyleLbl="node1" presStyleIdx="3" presStyleCnt="4"/>
      <dgm:spPr/>
      <dgm:t>
        <a:bodyPr/>
        <a:lstStyle/>
        <a:p>
          <a:endParaRPr lang="es-MX"/>
        </a:p>
      </dgm:t>
    </dgm:pt>
    <dgm:pt modelId="{91ED5D02-2BB4-43BD-8D91-ED7B45481527}" type="pres">
      <dgm:prSet presAssocID="{FB55D0A5-9381-4551-964D-DABFC3935E6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1B22B2B-9ECB-4648-A0A4-7E107DD6CBAC}" type="presOf" srcId="{0B6E116E-3541-496F-BBF0-A05D0BC5AE4A}" destId="{CB2E9AFA-4EAD-441C-ADF3-81B71FB5746F}" srcOrd="0" destOrd="0" presId="urn:microsoft.com/office/officeart/2005/8/layout/chart3"/>
    <dgm:cxn modelId="{5FAEC70B-FA74-4A42-A126-881EF470C5DD}" type="presOf" srcId="{1FDE6749-0780-41DF-9532-C84411DDE774}" destId="{7670870A-1CC1-4D82-977E-1CDE10B7A00A}" srcOrd="0" destOrd="0" presId="urn:microsoft.com/office/officeart/2005/8/layout/chart3"/>
    <dgm:cxn modelId="{22F1FF6B-8B47-4069-914C-10833F8B4474}" type="presOf" srcId="{0B6E116E-3541-496F-BBF0-A05D0BC5AE4A}" destId="{91ED5D02-2BB4-43BD-8D91-ED7B45481527}" srcOrd="1" destOrd="0" presId="urn:microsoft.com/office/officeart/2005/8/layout/chart3"/>
    <dgm:cxn modelId="{523EB0F9-F00D-480C-A5F2-AB95A1BD01A5}" type="presOf" srcId="{B41EF77D-324C-4BC9-87F6-9B93673F709D}" destId="{F9167D5F-A302-427A-B9A2-A5BFB5DF7674}" srcOrd="0" destOrd="0" presId="urn:microsoft.com/office/officeart/2005/8/layout/chart3"/>
    <dgm:cxn modelId="{9A93C016-E9C4-4B85-A737-162A70CE21F8}" type="presOf" srcId="{1FDE6749-0780-41DF-9532-C84411DDE774}" destId="{DC944E36-7146-41D2-B72E-6E1B12C02882}" srcOrd="1" destOrd="0" presId="urn:microsoft.com/office/officeart/2005/8/layout/chart3"/>
    <dgm:cxn modelId="{2EB7C8DD-D7FF-4C80-9D47-687831160F71}" type="presOf" srcId="{0E1B2105-3E75-4D38-B868-8B3F007C4D27}" destId="{5625C492-CEAE-41BD-8729-A7A53B32A633}" srcOrd="0" destOrd="0" presId="urn:microsoft.com/office/officeart/2005/8/layout/chart3"/>
    <dgm:cxn modelId="{68C24F61-2DD3-4BF0-BB2B-E9E0F954C635}" type="presOf" srcId="{0E1B2105-3E75-4D38-B868-8B3F007C4D27}" destId="{29403818-3F54-4D8C-8A2D-C84E9427DACC}" srcOrd="1" destOrd="0" presId="urn:microsoft.com/office/officeart/2005/8/layout/chart3"/>
    <dgm:cxn modelId="{EF33F4D4-6631-420B-A1AC-472E92E84406}" srcId="{FB55D0A5-9381-4551-964D-DABFC3935E6E}" destId="{0B6E116E-3541-496F-BBF0-A05D0BC5AE4A}" srcOrd="3" destOrd="0" parTransId="{4BD367AA-BEA9-4171-B246-AD968B389A0D}" sibTransId="{D58FCCD3-1DB6-485B-95F1-E0D452B6BC0C}"/>
    <dgm:cxn modelId="{6F04539F-B890-4B4B-ABC2-101EE6B3144C}" type="presOf" srcId="{FB55D0A5-9381-4551-964D-DABFC3935E6E}" destId="{C5735352-3560-4CDC-AEEB-EEC88374A7AF}" srcOrd="0" destOrd="0" presId="urn:microsoft.com/office/officeart/2005/8/layout/chart3"/>
    <dgm:cxn modelId="{C7C3AD4A-CB22-4BE0-B22C-17FC77F7771F}" srcId="{FB55D0A5-9381-4551-964D-DABFC3935E6E}" destId="{B41EF77D-324C-4BC9-87F6-9B93673F709D}" srcOrd="0" destOrd="0" parTransId="{7AED5C52-4A4D-41C7-ADC3-81EACC34151E}" sibTransId="{8D75D8AD-96D0-4EF6-9123-F21A1C9F4ECD}"/>
    <dgm:cxn modelId="{CC370C34-1A3E-4F30-BC53-1CD6A814E505}" type="presOf" srcId="{B41EF77D-324C-4BC9-87F6-9B93673F709D}" destId="{CA95D895-6D62-4A90-B790-5F7E4688D844}" srcOrd="1" destOrd="0" presId="urn:microsoft.com/office/officeart/2005/8/layout/chart3"/>
    <dgm:cxn modelId="{C5C06C0A-ECBE-4DC7-B60A-2BCABAB192BC}" srcId="{FB55D0A5-9381-4551-964D-DABFC3935E6E}" destId="{0E1B2105-3E75-4D38-B868-8B3F007C4D27}" srcOrd="2" destOrd="0" parTransId="{DB6A48EF-E25A-44AC-B50A-215B51A8D33A}" sibTransId="{F5A16775-8B61-4513-AA7A-D98584825CD3}"/>
    <dgm:cxn modelId="{E7BE4FBB-B414-4E7B-844A-B18A94F15AE9}" srcId="{FB55D0A5-9381-4551-964D-DABFC3935E6E}" destId="{1FDE6749-0780-41DF-9532-C84411DDE774}" srcOrd="1" destOrd="0" parTransId="{DC66F97A-0A43-493C-8561-50342630EE9A}" sibTransId="{CD2061D1-1073-4D03-9C30-FFC2530A0D9B}"/>
    <dgm:cxn modelId="{3AA1CFDE-A595-4F96-859D-4F1EF0918124}" type="presParOf" srcId="{C5735352-3560-4CDC-AEEB-EEC88374A7AF}" destId="{F9167D5F-A302-427A-B9A2-A5BFB5DF7674}" srcOrd="0" destOrd="0" presId="urn:microsoft.com/office/officeart/2005/8/layout/chart3"/>
    <dgm:cxn modelId="{82265BD5-6101-41D5-9C85-A6963CFB4121}" type="presParOf" srcId="{C5735352-3560-4CDC-AEEB-EEC88374A7AF}" destId="{CA95D895-6D62-4A90-B790-5F7E4688D844}" srcOrd="1" destOrd="0" presId="urn:microsoft.com/office/officeart/2005/8/layout/chart3"/>
    <dgm:cxn modelId="{9BC4B7F7-77A1-4DF7-9FE9-B23EF45BA606}" type="presParOf" srcId="{C5735352-3560-4CDC-AEEB-EEC88374A7AF}" destId="{7670870A-1CC1-4D82-977E-1CDE10B7A00A}" srcOrd="2" destOrd="0" presId="urn:microsoft.com/office/officeart/2005/8/layout/chart3"/>
    <dgm:cxn modelId="{DF57617F-1627-4386-B746-D582AECCCC1B}" type="presParOf" srcId="{C5735352-3560-4CDC-AEEB-EEC88374A7AF}" destId="{DC944E36-7146-41D2-B72E-6E1B12C02882}" srcOrd="3" destOrd="0" presId="urn:microsoft.com/office/officeart/2005/8/layout/chart3"/>
    <dgm:cxn modelId="{66F08940-69EC-4157-A878-A14A2E0BA791}" type="presParOf" srcId="{C5735352-3560-4CDC-AEEB-EEC88374A7AF}" destId="{5625C492-CEAE-41BD-8729-A7A53B32A633}" srcOrd="4" destOrd="0" presId="urn:microsoft.com/office/officeart/2005/8/layout/chart3"/>
    <dgm:cxn modelId="{204930D4-B973-44DA-9620-3907E95D794D}" type="presParOf" srcId="{C5735352-3560-4CDC-AEEB-EEC88374A7AF}" destId="{29403818-3F54-4D8C-8A2D-C84E9427DACC}" srcOrd="5" destOrd="0" presId="urn:microsoft.com/office/officeart/2005/8/layout/chart3"/>
    <dgm:cxn modelId="{3B646578-736B-4006-9C12-F56CFE80E507}" type="presParOf" srcId="{C5735352-3560-4CDC-AEEB-EEC88374A7AF}" destId="{CB2E9AFA-4EAD-441C-ADF3-81B71FB5746F}" srcOrd="6" destOrd="0" presId="urn:microsoft.com/office/officeart/2005/8/layout/chart3"/>
    <dgm:cxn modelId="{865790DF-64ED-4CEE-9A92-ABEDE188702D}" type="presParOf" srcId="{C5735352-3560-4CDC-AEEB-EEC88374A7AF}" destId="{91ED5D02-2BB4-43BD-8D91-ED7B45481527}" srcOrd="7" destOrd="0" presId="urn:microsoft.com/office/officeart/2005/8/layout/chart3"/>
  </dgm:cxnLst>
  <dgm:bg>
    <a:effectLst>
      <a:outerShdw blurRad="63500" sx="102000" sy="102000" algn="c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55D0A5-9381-4551-964D-DABFC3935E6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B41EF77D-324C-4BC9-87F6-9B93673F709D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dirty="0" smtClean="0">
              <a:solidFill>
                <a:schemeClr val="tx1">
                  <a:lumMod val="50000"/>
                  <a:lumOff val="50000"/>
                </a:schemeClr>
              </a:solidFill>
            </a:rPr>
            <a:t>Facturación electrónica 2011</a:t>
          </a:r>
          <a:endParaRPr lang="es-MX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7AED5C52-4A4D-41C7-ADC3-81EACC34151E}" type="parTrans" cxnId="{C7C3AD4A-CB22-4BE0-B22C-17FC77F7771F}">
      <dgm:prSet/>
      <dgm:spPr/>
      <dgm:t>
        <a:bodyPr/>
        <a:lstStyle/>
        <a:p>
          <a:endParaRPr lang="es-MX"/>
        </a:p>
      </dgm:t>
    </dgm:pt>
    <dgm:pt modelId="{8D75D8AD-96D0-4EF6-9123-F21A1C9F4ECD}" type="sibTrans" cxnId="{C7C3AD4A-CB22-4BE0-B22C-17FC77F7771F}">
      <dgm:prSet/>
      <dgm:spPr/>
      <dgm:t>
        <a:bodyPr/>
        <a:lstStyle/>
        <a:p>
          <a:endParaRPr lang="es-MX"/>
        </a:p>
      </dgm:t>
    </dgm:pt>
    <dgm:pt modelId="{0E1B2105-3E75-4D38-B868-8B3F007C4D27}">
      <dgm:prSet phldrT="[Texto]" custT="1"/>
      <dgm:spPr>
        <a:solidFill>
          <a:schemeClr val="accent5">
            <a:lumMod val="75000"/>
          </a:schemeClr>
        </a:solidFill>
        <a:ln>
          <a:noFill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s-MX" sz="3200" dirty="0" smtClean="0"/>
        </a:p>
        <a:p>
          <a:r>
            <a:rPr lang="es-MX" sz="3200" b="1" dirty="0" smtClean="0"/>
            <a:t>Factura en papel 2010</a:t>
          </a:r>
          <a:endParaRPr lang="es-MX" sz="3200" b="1" dirty="0"/>
        </a:p>
      </dgm:t>
    </dgm:pt>
    <dgm:pt modelId="{DB6A48EF-E25A-44AC-B50A-215B51A8D33A}" type="parTrans" cxnId="{C5C06C0A-ECBE-4DC7-B60A-2BCABAB192BC}">
      <dgm:prSet/>
      <dgm:spPr/>
      <dgm:t>
        <a:bodyPr/>
        <a:lstStyle/>
        <a:p>
          <a:endParaRPr lang="es-MX"/>
        </a:p>
      </dgm:t>
    </dgm:pt>
    <dgm:pt modelId="{F5A16775-8B61-4513-AA7A-D98584825CD3}" type="sibTrans" cxnId="{C5C06C0A-ECBE-4DC7-B60A-2BCABAB192BC}">
      <dgm:prSet/>
      <dgm:spPr/>
      <dgm:t>
        <a:bodyPr/>
        <a:lstStyle/>
        <a:p>
          <a:endParaRPr lang="es-MX"/>
        </a:p>
      </dgm:t>
    </dgm:pt>
    <dgm:pt modelId="{0B6E116E-3541-496F-BBF0-A05D0BC5AE4A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 smtClean="0">
              <a:solidFill>
                <a:schemeClr val="bg1">
                  <a:lumMod val="65000"/>
                </a:schemeClr>
              </a:solidFill>
            </a:rPr>
            <a:t>Facturación electrónica 2010</a:t>
          </a:r>
          <a:endParaRPr lang="es-MX" dirty="0">
            <a:solidFill>
              <a:schemeClr val="bg1">
                <a:lumMod val="65000"/>
              </a:schemeClr>
            </a:solidFill>
          </a:endParaRPr>
        </a:p>
      </dgm:t>
    </dgm:pt>
    <dgm:pt modelId="{4BD367AA-BEA9-4171-B246-AD968B389A0D}" type="parTrans" cxnId="{EF33F4D4-6631-420B-A1AC-472E92E84406}">
      <dgm:prSet/>
      <dgm:spPr/>
      <dgm:t>
        <a:bodyPr/>
        <a:lstStyle/>
        <a:p>
          <a:endParaRPr lang="es-MX"/>
        </a:p>
      </dgm:t>
    </dgm:pt>
    <dgm:pt modelId="{D58FCCD3-1DB6-485B-95F1-E0D452B6BC0C}" type="sibTrans" cxnId="{EF33F4D4-6631-420B-A1AC-472E92E84406}">
      <dgm:prSet/>
      <dgm:spPr/>
      <dgm:t>
        <a:bodyPr/>
        <a:lstStyle/>
        <a:p>
          <a:endParaRPr lang="es-MX"/>
        </a:p>
      </dgm:t>
    </dgm:pt>
    <dgm:pt modelId="{1FDE6749-0780-41DF-9532-C84411DDE774}">
      <dgm:prSet phldrT="[Texto]"/>
      <dgm:spPr>
        <a:solidFill>
          <a:srgbClr val="1B2E45"/>
        </a:solidFill>
      </dgm:spPr>
      <dgm:t>
        <a:bodyPr/>
        <a:lstStyle/>
        <a:p>
          <a:r>
            <a:rPr lang="es-MX" dirty="0" smtClean="0">
              <a:solidFill>
                <a:schemeClr val="tx1">
                  <a:lumMod val="65000"/>
                  <a:lumOff val="35000"/>
                </a:schemeClr>
              </a:solidFill>
            </a:rPr>
            <a:t>Factura en papel 2011</a:t>
          </a:r>
          <a:endParaRPr lang="es-MX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C66F97A-0A43-493C-8561-50342630EE9A}" type="parTrans" cxnId="{E7BE4FBB-B414-4E7B-844A-B18A94F15AE9}">
      <dgm:prSet/>
      <dgm:spPr/>
      <dgm:t>
        <a:bodyPr/>
        <a:lstStyle/>
        <a:p>
          <a:endParaRPr lang="es-MX"/>
        </a:p>
      </dgm:t>
    </dgm:pt>
    <dgm:pt modelId="{CD2061D1-1073-4D03-9C30-FFC2530A0D9B}" type="sibTrans" cxnId="{E7BE4FBB-B414-4E7B-844A-B18A94F15AE9}">
      <dgm:prSet/>
      <dgm:spPr/>
      <dgm:t>
        <a:bodyPr/>
        <a:lstStyle/>
        <a:p>
          <a:endParaRPr lang="es-MX"/>
        </a:p>
      </dgm:t>
    </dgm:pt>
    <dgm:pt modelId="{C5735352-3560-4CDC-AEEB-EEC88374A7AF}" type="pres">
      <dgm:prSet presAssocID="{FB55D0A5-9381-4551-964D-DABFC3935E6E}" presName="compositeShape" presStyleCnt="0">
        <dgm:presLayoutVars>
          <dgm:chMax val="7"/>
          <dgm:dir/>
          <dgm:resizeHandles val="exact"/>
        </dgm:presLayoutVars>
      </dgm:prSet>
      <dgm:spPr/>
    </dgm:pt>
    <dgm:pt modelId="{F9167D5F-A302-427A-B9A2-A5BFB5DF7674}" type="pres">
      <dgm:prSet presAssocID="{FB55D0A5-9381-4551-964D-DABFC3935E6E}" presName="wedge1" presStyleLbl="node1" presStyleIdx="0" presStyleCnt="4" custLinFactNeighborX="-4155" custLinFactNeighborY="4180"/>
      <dgm:spPr/>
      <dgm:t>
        <a:bodyPr/>
        <a:lstStyle/>
        <a:p>
          <a:endParaRPr lang="es-MX"/>
        </a:p>
      </dgm:t>
    </dgm:pt>
    <dgm:pt modelId="{CA95D895-6D62-4A90-B790-5F7E4688D844}" type="pres">
      <dgm:prSet presAssocID="{FB55D0A5-9381-4551-964D-DABFC3935E6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670870A-1CC1-4D82-977E-1CDE10B7A00A}" type="pres">
      <dgm:prSet presAssocID="{FB55D0A5-9381-4551-964D-DABFC3935E6E}" presName="wedge2" presStyleLbl="node1" presStyleIdx="1" presStyleCnt="4"/>
      <dgm:spPr/>
      <dgm:t>
        <a:bodyPr/>
        <a:lstStyle/>
        <a:p>
          <a:endParaRPr lang="es-MX"/>
        </a:p>
      </dgm:t>
    </dgm:pt>
    <dgm:pt modelId="{DC944E36-7146-41D2-B72E-6E1B12C02882}" type="pres">
      <dgm:prSet presAssocID="{FB55D0A5-9381-4551-964D-DABFC3935E6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25C492-CEAE-41BD-8729-A7A53B32A633}" type="pres">
      <dgm:prSet presAssocID="{FB55D0A5-9381-4551-964D-DABFC3935E6E}" presName="wedge3" presStyleLbl="node1" presStyleIdx="2" presStyleCnt="4" custScaleX="147410" custScaleY="147410" custLinFactNeighborX="-3618" custLinFactNeighborY="3618"/>
      <dgm:spPr/>
      <dgm:t>
        <a:bodyPr/>
        <a:lstStyle/>
        <a:p>
          <a:endParaRPr lang="es-MX"/>
        </a:p>
      </dgm:t>
    </dgm:pt>
    <dgm:pt modelId="{29403818-3F54-4D8C-8A2D-C84E9427DACC}" type="pres">
      <dgm:prSet presAssocID="{FB55D0A5-9381-4551-964D-DABFC3935E6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2E9AFA-4EAD-441C-ADF3-81B71FB5746F}" type="pres">
      <dgm:prSet presAssocID="{FB55D0A5-9381-4551-964D-DABFC3935E6E}" presName="wedge4" presStyleLbl="node1" presStyleIdx="3" presStyleCnt="4"/>
      <dgm:spPr/>
      <dgm:t>
        <a:bodyPr/>
        <a:lstStyle/>
        <a:p>
          <a:endParaRPr lang="es-MX"/>
        </a:p>
      </dgm:t>
    </dgm:pt>
    <dgm:pt modelId="{91ED5D02-2BB4-43BD-8D91-ED7B45481527}" type="pres">
      <dgm:prSet presAssocID="{FB55D0A5-9381-4551-964D-DABFC3935E6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1996BC4-289E-4AC8-8533-D9490ADE5568}" type="presOf" srcId="{B41EF77D-324C-4BC9-87F6-9B93673F709D}" destId="{CA95D895-6D62-4A90-B790-5F7E4688D844}" srcOrd="1" destOrd="0" presId="urn:microsoft.com/office/officeart/2005/8/layout/chart3"/>
    <dgm:cxn modelId="{8E68785E-E7DF-4C8D-BC9D-37BBBE1267FC}" type="presOf" srcId="{0B6E116E-3541-496F-BBF0-A05D0BC5AE4A}" destId="{CB2E9AFA-4EAD-441C-ADF3-81B71FB5746F}" srcOrd="0" destOrd="0" presId="urn:microsoft.com/office/officeart/2005/8/layout/chart3"/>
    <dgm:cxn modelId="{5E86CC85-070D-4B70-A56D-19ECD114B465}" type="presOf" srcId="{0E1B2105-3E75-4D38-B868-8B3F007C4D27}" destId="{29403818-3F54-4D8C-8A2D-C84E9427DACC}" srcOrd="1" destOrd="0" presId="urn:microsoft.com/office/officeart/2005/8/layout/chart3"/>
    <dgm:cxn modelId="{C41BAB4E-0BBE-4D36-881F-4055EFA458E1}" type="presOf" srcId="{0B6E116E-3541-496F-BBF0-A05D0BC5AE4A}" destId="{91ED5D02-2BB4-43BD-8D91-ED7B45481527}" srcOrd="1" destOrd="0" presId="urn:microsoft.com/office/officeart/2005/8/layout/chart3"/>
    <dgm:cxn modelId="{5272121B-62F7-466F-93B5-3A25CA9C8E07}" type="presOf" srcId="{1FDE6749-0780-41DF-9532-C84411DDE774}" destId="{DC944E36-7146-41D2-B72E-6E1B12C02882}" srcOrd="1" destOrd="0" presId="urn:microsoft.com/office/officeart/2005/8/layout/chart3"/>
    <dgm:cxn modelId="{A7361E94-E491-4F29-B429-2CFD4C91A206}" type="presOf" srcId="{FB55D0A5-9381-4551-964D-DABFC3935E6E}" destId="{C5735352-3560-4CDC-AEEB-EEC88374A7AF}" srcOrd="0" destOrd="0" presId="urn:microsoft.com/office/officeart/2005/8/layout/chart3"/>
    <dgm:cxn modelId="{EF33F4D4-6631-420B-A1AC-472E92E84406}" srcId="{FB55D0A5-9381-4551-964D-DABFC3935E6E}" destId="{0B6E116E-3541-496F-BBF0-A05D0BC5AE4A}" srcOrd="3" destOrd="0" parTransId="{4BD367AA-BEA9-4171-B246-AD968B389A0D}" sibTransId="{D58FCCD3-1DB6-485B-95F1-E0D452B6BC0C}"/>
    <dgm:cxn modelId="{BD18DA9F-3BCB-467C-9456-9E81C77EB92D}" type="presOf" srcId="{B41EF77D-324C-4BC9-87F6-9B93673F709D}" destId="{F9167D5F-A302-427A-B9A2-A5BFB5DF7674}" srcOrd="0" destOrd="0" presId="urn:microsoft.com/office/officeart/2005/8/layout/chart3"/>
    <dgm:cxn modelId="{C7C3AD4A-CB22-4BE0-B22C-17FC77F7771F}" srcId="{FB55D0A5-9381-4551-964D-DABFC3935E6E}" destId="{B41EF77D-324C-4BC9-87F6-9B93673F709D}" srcOrd="0" destOrd="0" parTransId="{7AED5C52-4A4D-41C7-ADC3-81EACC34151E}" sibTransId="{8D75D8AD-96D0-4EF6-9123-F21A1C9F4ECD}"/>
    <dgm:cxn modelId="{4A1D6940-A40E-4D0E-A75B-D65114739C0C}" type="presOf" srcId="{1FDE6749-0780-41DF-9532-C84411DDE774}" destId="{7670870A-1CC1-4D82-977E-1CDE10B7A00A}" srcOrd="0" destOrd="0" presId="urn:microsoft.com/office/officeart/2005/8/layout/chart3"/>
    <dgm:cxn modelId="{C5C06C0A-ECBE-4DC7-B60A-2BCABAB192BC}" srcId="{FB55D0A5-9381-4551-964D-DABFC3935E6E}" destId="{0E1B2105-3E75-4D38-B868-8B3F007C4D27}" srcOrd="2" destOrd="0" parTransId="{DB6A48EF-E25A-44AC-B50A-215B51A8D33A}" sibTransId="{F5A16775-8B61-4513-AA7A-D98584825CD3}"/>
    <dgm:cxn modelId="{43A6B766-2863-451D-B75F-2F783108F67A}" type="presOf" srcId="{0E1B2105-3E75-4D38-B868-8B3F007C4D27}" destId="{5625C492-CEAE-41BD-8729-A7A53B32A633}" srcOrd="0" destOrd="0" presId="urn:microsoft.com/office/officeart/2005/8/layout/chart3"/>
    <dgm:cxn modelId="{E7BE4FBB-B414-4E7B-844A-B18A94F15AE9}" srcId="{FB55D0A5-9381-4551-964D-DABFC3935E6E}" destId="{1FDE6749-0780-41DF-9532-C84411DDE774}" srcOrd="1" destOrd="0" parTransId="{DC66F97A-0A43-493C-8561-50342630EE9A}" sibTransId="{CD2061D1-1073-4D03-9C30-FFC2530A0D9B}"/>
    <dgm:cxn modelId="{66602656-3D30-4E70-86F1-1B15D543B99C}" type="presParOf" srcId="{C5735352-3560-4CDC-AEEB-EEC88374A7AF}" destId="{F9167D5F-A302-427A-B9A2-A5BFB5DF7674}" srcOrd="0" destOrd="0" presId="urn:microsoft.com/office/officeart/2005/8/layout/chart3"/>
    <dgm:cxn modelId="{C04CE2D3-3492-409C-9531-0DE7A6B6DE4C}" type="presParOf" srcId="{C5735352-3560-4CDC-AEEB-EEC88374A7AF}" destId="{CA95D895-6D62-4A90-B790-5F7E4688D844}" srcOrd="1" destOrd="0" presId="urn:microsoft.com/office/officeart/2005/8/layout/chart3"/>
    <dgm:cxn modelId="{CF9A6D0A-3B23-4317-A67B-E10C9E7046F2}" type="presParOf" srcId="{C5735352-3560-4CDC-AEEB-EEC88374A7AF}" destId="{7670870A-1CC1-4D82-977E-1CDE10B7A00A}" srcOrd="2" destOrd="0" presId="urn:microsoft.com/office/officeart/2005/8/layout/chart3"/>
    <dgm:cxn modelId="{F590BC94-A702-4D44-890D-D312382BDE07}" type="presParOf" srcId="{C5735352-3560-4CDC-AEEB-EEC88374A7AF}" destId="{DC944E36-7146-41D2-B72E-6E1B12C02882}" srcOrd="3" destOrd="0" presId="urn:microsoft.com/office/officeart/2005/8/layout/chart3"/>
    <dgm:cxn modelId="{1DB13A4F-A1FB-4A92-A17E-F829B872C160}" type="presParOf" srcId="{C5735352-3560-4CDC-AEEB-EEC88374A7AF}" destId="{5625C492-CEAE-41BD-8729-A7A53B32A633}" srcOrd="4" destOrd="0" presId="urn:microsoft.com/office/officeart/2005/8/layout/chart3"/>
    <dgm:cxn modelId="{25CDD710-26DC-4F67-9F18-C163D675AE7F}" type="presParOf" srcId="{C5735352-3560-4CDC-AEEB-EEC88374A7AF}" destId="{29403818-3F54-4D8C-8A2D-C84E9427DACC}" srcOrd="5" destOrd="0" presId="urn:microsoft.com/office/officeart/2005/8/layout/chart3"/>
    <dgm:cxn modelId="{72A5F85C-ED9F-48D4-9DA8-17700828D530}" type="presParOf" srcId="{C5735352-3560-4CDC-AEEB-EEC88374A7AF}" destId="{CB2E9AFA-4EAD-441C-ADF3-81B71FB5746F}" srcOrd="6" destOrd="0" presId="urn:microsoft.com/office/officeart/2005/8/layout/chart3"/>
    <dgm:cxn modelId="{1534C0C6-57C7-463F-8994-912330BE1149}" type="presParOf" srcId="{C5735352-3560-4CDC-AEEB-EEC88374A7AF}" destId="{91ED5D02-2BB4-43BD-8D91-ED7B45481527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55D0A5-9381-4551-964D-DABFC3935E6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B41EF77D-324C-4BC9-87F6-9B93673F709D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dirty="0" smtClean="0">
              <a:solidFill>
                <a:schemeClr val="bg1">
                  <a:lumMod val="65000"/>
                </a:schemeClr>
              </a:solidFill>
            </a:rPr>
            <a:t>Facturación electrónica 2011</a:t>
          </a:r>
          <a:endParaRPr lang="es-MX" dirty="0">
            <a:solidFill>
              <a:schemeClr val="bg1">
                <a:lumMod val="65000"/>
              </a:schemeClr>
            </a:solidFill>
          </a:endParaRPr>
        </a:p>
      </dgm:t>
    </dgm:pt>
    <dgm:pt modelId="{7AED5C52-4A4D-41C7-ADC3-81EACC34151E}" type="parTrans" cxnId="{C7C3AD4A-CB22-4BE0-B22C-17FC77F7771F}">
      <dgm:prSet/>
      <dgm:spPr/>
      <dgm:t>
        <a:bodyPr/>
        <a:lstStyle/>
        <a:p>
          <a:endParaRPr lang="es-MX"/>
        </a:p>
      </dgm:t>
    </dgm:pt>
    <dgm:pt modelId="{8D75D8AD-96D0-4EF6-9123-F21A1C9F4ECD}" type="sibTrans" cxnId="{C7C3AD4A-CB22-4BE0-B22C-17FC77F7771F}">
      <dgm:prSet/>
      <dgm:spPr/>
      <dgm:t>
        <a:bodyPr/>
        <a:lstStyle/>
        <a:p>
          <a:endParaRPr lang="es-MX"/>
        </a:p>
      </dgm:t>
    </dgm:pt>
    <dgm:pt modelId="{0E1B2105-3E75-4D38-B868-8B3F007C4D27}">
      <dgm:prSet phldrT="[Texto]" custT="1"/>
      <dgm:spPr>
        <a:solidFill>
          <a:schemeClr val="accent5">
            <a:lumMod val="75000"/>
          </a:schemeClr>
        </a:solidFill>
        <a:ln>
          <a:solidFill>
            <a:schemeClr val="bg1"/>
          </a:solidFill>
        </a:ln>
        <a:effectLst/>
      </dgm:spPr>
      <dgm:t>
        <a:bodyPr/>
        <a:lstStyle/>
        <a:p>
          <a:r>
            <a:rPr lang="es-MX" sz="2100" dirty="0" smtClean="0">
              <a:solidFill>
                <a:schemeClr val="bg1">
                  <a:lumMod val="65000"/>
                </a:schemeClr>
              </a:solidFill>
            </a:rPr>
            <a:t>Factura en papel 2010</a:t>
          </a:r>
          <a:endParaRPr lang="es-MX" sz="2100" dirty="0">
            <a:solidFill>
              <a:schemeClr val="bg1">
                <a:lumMod val="65000"/>
              </a:schemeClr>
            </a:solidFill>
          </a:endParaRPr>
        </a:p>
      </dgm:t>
    </dgm:pt>
    <dgm:pt modelId="{DB6A48EF-E25A-44AC-B50A-215B51A8D33A}" type="parTrans" cxnId="{C5C06C0A-ECBE-4DC7-B60A-2BCABAB192BC}">
      <dgm:prSet/>
      <dgm:spPr/>
      <dgm:t>
        <a:bodyPr/>
        <a:lstStyle/>
        <a:p>
          <a:endParaRPr lang="es-MX"/>
        </a:p>
      </dgm:t>
    </dgm:pt>
    <dgm:pt modelId="{F5A16775-8B61-4513-AA7A-D98584825CD3}" type="sibTrans" cxnId="{C5C06C0A-ECBE-4DC7-B60A-2BCABAB192BC}">
      <dgm:prSet/>
      <dgm:spPr/>
      <dgm:t>
        <a:bodyPr/>
        <a:lstStyle/>
        <a:p>
          <a:endParaRPr lang="es-MX"/>
        </a:p>
      </dgm:t>
    </dgm:pt>
    <dgm:pt modelId="{0B6E116E-3541-496F-BBF0-A05D0BC5AE4A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 smtClean="0">
              <a:solidFill>
                <a:schemeClr val="bg1">
                  <a:lumMod val="65000"/>
                </a:schemeClr>
              </a:solidFill>
            </a:rPr>
            <a:t>Facturación electrónica 2010</a:t>
          </a:r>
          <a:endParaRPr lang="es-MX" dirty="0">
            <a:solidFill>
              <a:schemeClr val="bg1">
                <a:lumMod val="65000"/>
              </a:schemeClr>
            </a:solidFill>
          </a:endParaRPr>
        </a:p>
      </dgm:t>
    </dgm:pt>
    <dgm:pt modelId="{4BD367AA-BEA9-4171-B246-AD968B389A0D}" type="parTrans" cxnId="{EF33F4D4-6631-420B-A1AC-472E92E84406}">
      <dgm:prSet/>
      <dgm:spPr/>
      <dgm:t>
        <a:bodyPr/>
        <a:lstStyle/>
        <a:p>
          <a:endParaRPr lang="es-MX"/>
        </a:p>
      </dgm:t>
    </dgm:pt>
    <dgm:pt modelId="{D58FCCD3-1DB6-485B-95F1-E0D452B6BC0C}" type="sibTrans" cxnId="{EF33F4D4-6631-420B-A1AC-472E92E84406}">
      <dgm:prSet/>
      <dgm:spPr/>
      <dgm:t>
        <a:bodyPr/>
        <a:lstStyle/>
        <a:p>
          <a:endParaRPr lang="es-MX"/>
        </a:p>
      </dgm:t>
    </dgm:pt>
    <dgm:pt modelId="{1FDE6749-0780-41DF-9532-C84411DDE774}">
      <dgm:prSet phldrT="[Texto]" custT="1"/>
      <dgm:spPr>
        <a:solidFill>
          <a:srgbClr val="1B2E45"/>
        </a:solidFill>
        <a:ln>
          <a:noFill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MX" sz="3200" b="1" dirty="0" smtClean="0"/>
            <a:t>Factura en papel 2011</a:t>
          </a:r>
          <a:endParaRPr lang="es-MX" sz="3200" b="1" dirty="0"/>
        </a:p>
      </dgm:t>
    </dgm:pt>
    <dgm:pt modelId="{DC66F97A-0A43-493C-8561-50342630EE9A}" type="parTrans" cxnId="{E7BE4FBB-B414-4E7B-844A-B18A94F15AE9}">
      <dgm:prSet/>
      <dgm:spPr/>
      <dgm:t>
        <a:bodyPr/>
        <a:lstStyle/>
        <a:p>
          <a:endParaRPr lang="es-MX"/>
        </a:p>
      </dgm:t>
    </dgm:pt>
    <dgm:pt modelId="{CD2061D1-1073-4D03-9C30-FFC2530A0D9B}" type="sibTrans" cxnId="{E7BE4FBB-B414-4E7B-844A-B18A94F15AE9}">
      <dgm:prSet/>
      <dgm:spPr/>
      <dgm:t>
        <a:bodyPr/>
        <a:lstStyle/>
        <a:p>
          <a:endParaRPr lang="es-MX"/>
        </a:p>
      </dgm:t>
    </dgm:pt>
    <dgm:pt modelId="{C5735352-3560-4CDC-AEEB-EEC88374A7AF}" type="pres">
      <dgm:prSet presAssocID="{FB55D0A5-9381-4551-964D-DABFC3935E6E}" presName="compositeShape" presStyleCnt="0">
        <dgm:presLayoutVars>
          <dgm:chMax val="7"/>
          <dgm:dir/>
          <dgm:resizeHandles val="exact"/>
        </dgm:presLayoutVars>
      </dgm:prSet>
      <dgm:spPr/>
    </dgm:pt>
    <dgm:pt modelId="{F9167D5F-A302-427A-B9A2-A5BFB5DF7674}" type="pres">
      <dgm:prSet presAssocID="{FB55D0A5-9381-4551-964D-DABFC3935E6E}" presName="wedge1" presStyleLbl="node1" presStyleIdx="0" presStyleCnt="4" custLinFactNeighborX="-4155" custLinFactNeighborY="4180"/>
      <dgm:spPr/>
      <dgm:t>
        <a:bodyPr/>
        <a:lstStyle/>
        <a:p>
          <a:endParaRPr lang="es-MX"/>
        </a:p>
      </dgm:t>
    </dgm:pt>
    <dgm:pt modelId="{CA95D895-6D62-4A90-B790-5F7E4688D844}" type="pres">
      <dgm:prSet presAssocID="{FB55D0A5-9381-4551-964D-DABFC3935E6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670870A-1CC1-4D82-977E-1CDE10B7A00A}" type="pres">
      <dgm:prSet presAssocID="{FB55D0A5-9381-4551-964D-DABFC3935E6E}" presName="wedge2" presStyleLbl="node1" presStyleIdx="1" presStyleCnt="4" custScaleX="142733" custScaleY="148504" custLinFactNeighborX="4381" custLinFactNeighborY="3033"/>
      <dgm:spPr/>
      <dgm:t>
        <a:bodyPr/>
        <a:lstStyle/>
        <a:p>
          <a:endParaRPr lang="es-MX"/>
        </a:p>
      </dgm:t>
    </dgm:pt>
    <dgm:pt modelId="{DC944E36-7146-41D2-B72E-6E1B12C02882}" type="pres">
      <dgm:prSet presAssocID="{FB55D0A5-9381-4551-964D-DABFC3935E6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25C492-CEAE-41BD-8729-A7A53B32A633}" type="pres">
      <dgm:prSet presAssocID="{FB55D0A5-9381-4551-964D-DABFC3935E6E}" presName="wedge3" presStyleLbl="node1" presStyleIdx="2" presStyleCnt="4" custScaleX="100159" custScaleY="100160" custLinFactNeighborX="89" custLinFactNeighborY="-89"/>
      <dgm:spPr/>
      <dgm:t>
        <a:bodyPr/>
        <a:lstStyle/>
        <a:p>
          <a:endParaRPr lang="es-MX"/>
        </a:p>
      </dgm:t>
    </dgm:pt>
    <dgm:pt modelId="{29403818-3F54-4D8C-8A2D-C84E9427DACC}" type="pres">
      <dgm:prSet presAssocID="{FB55D0A5-9381-4551-964D-DABFC3935E6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2E9AFA-4EAD-441C-ADF3-81B71FB5746F}" type="pres">
      <dgm:prSet presAssocID="{FB55D0A5-9381-4551-964D-DABFC3935E6E}" presName="wedge4" presStyleLbl="node1" presStyleIdx="3" presStyleCnt="4"/>
      <dgm:spPr/>
      <dgm:t>
        <a:bodyPr/>
        <a:lstStyle/>
        <a:p>
          <a:endParaRPr lang="es-MX"/>
        </a:p>
      </dgm:t>
    </dgm:pt>
    <dgm:pt modelId="{91ED5D02-2BB4-43BD-8D91-ED7B45481527}" type="pres">
      <dgm:prSet presAssocID="{FB55D0A5-9381-4551-964D-DABFC3935E6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7CE2AD3-99E8-45CE-A29B-929BFB2EBEE3}" type="presOf" srcId="{0E1B2105-3E75-4D38-B868-8B3F007C4D27}" destId="{29403818-3F54-4D8C-8A2D-C84E9427DACC}" srcOrd="1" destOrd="0" presId="urn:microsoft.com/office/officeart/2005/8/layout/chart3"/>
    <dgm:cxn modelId="{2E3D5845-E8F8-4078-B4DB-2260DFFC6FA8}" type="presOf" srcId="{B41EF77D-324C-4BC9-87F6-9B93673F709D}" destId="{F9167D5F-A302-427A-B9A2-A5BFB5DF7674}" srcOrd="0" destOrd="0" presId="urn:microsoft.com/office/officeart/2005/8/layout/chart3"/>
    <dgm:cxn modelId="{D379B248-5D70-4644-8C75-4EF0707D9006}" type="presOf" srcId="{0B6E116E-3541-496F-BBF0-A05D0BC5AE4A}" destId="{CB2E9AFA-4EAD-441C-ADF3-81B71FB5746F}" srcOrd="0" destOrd="0" presId="urn:microsoft.com/office/officeart/2005/8/layout/chart3"/>
    <dgm:cxn modelId="{7AB39BB7-2620-4641-89AF-B70A52DDFBD7}" type="presOf" srcId="{0E1B2105-3E75-4D38-B868-8B3F007C4D27}" destId="{5625C492-CEAE-41BD-8729-A7A53B32A633}" srcOrd="0" destOrd="0" presId="urn:microsoft.com/office/officeart/2005/8/layout/chart3"/>
    <dgm:cxn modelId="{EF33F4D4-6631-420B-A1AC-472E92E84406}" srcId="{FB55D0A5-9381-4551-964D-DABFC3935E6E}" destId="{0B6E116E-3541-496F-BBF0-A05D0BC5AE4A}" srcOrd="3" destOrd="0" parTransId="{4BD367AA-BEA9-4171-B246-AD968B389A0D}" sibTransId="{D58FCCD3-1DB6-485B-95F1-E0D452B6BC0C}"/>
    <dgm:cxn modelId="{EDD17C4F-BFDD-442F-B2F8-8BC3F7D0C3CE}" type="presOf" srcId="{0B6E116E-3541-496F-BBF0-A05D0BC5AE4A}" destId="{91ED5D02-2BB4-43BD-8D91-ED7B45481527}" srcOrd="1" destOrd="0" presId="urn:microsoft.com/office/officeart/2005/8/layout/chart3"/>
    <dgm:cxn modelId="{1194FD6E-C9E1-4CCB-8106-6B08B7C5AC4A}" type="presOf" srcId="{FB55D0A5-9381-4551-964D-DABFC3935E6E}" destId="{C5735352-3560-4CDC-AEEB-EEC88374A7AF}" srcOrd="0" destOrd="0" presId="urn:microsoft.com/office/officeart/2005/8/layout/chart3"/>
    <dgm:cxn modelId="{C7C3AD4A-CB22-4BE0-B22C-17FC77F7771F}" srcId="{FB55D0A5-9381-4551-964D-DABFC3935E6E}" destId="{B41EF77D-324C-4BC9-87F6-9B93673F709D}" srcOrd="0" destOrd="0" parTransId="{7AED5C52-4A4D-41C7-ADC3-81EACC34151E}" sibTransId="{8D75D8AD-96D0-4EF6-9123-F21A1C9F4ECD}"/>
    <dgm:cxn modelId="{FC1E8CFB-7F5C-4FDB-9E4E-9D202E0E6154}" type="presOf" srcId="{1FDE6749-0780-41DF-9532-C84411DDE774}" destId="{7670870A-1CC1-4D82-977E-1CDE10B7A00A}" srcOrd="0" destOrd="0" presId="urn:microsoft.com/office/officeart/2005/8/layout/chart3"/>
    <dgm:cxn modelId="{371ACC7D-023F-47CB-A075-A9C44D27E08D}" type="presOf" srcId="{B41EF77D-324C-4BC9-87F6-9B93673F709D}" destId="{CA95D895-6D62-4A90-B790-5F7E4688D844}" srcOrd="1" destOrd="0" presId="urn:microsoft.com/office/officeart/2005/8/layout/chart3"/>
    <dgm:cxn modelId="{C5C06C0A-ECBE-4DC7-B60A-2BCABAB192BC}" srcId="{FB55D0A5-9381-4551-964D-DABFC3935E6E}" destId="{0E1B2105-3E75-4D38-B868-8B3F007C4D27}" srcOrd="2" destOrd="0" parTransId="{DB6A48EF-E25A-44AC-B50A-215B51A8D33A}" sibTransId="{F5A16775-8B61-4513-AA7A-D98584825CD3}"/>
    <dgm:cxn modelId="{6EC6A9EC-12D3-4429-84BA-2E56FCCD96F0}" type="presOf" srcId="{1FDE6749-0780-41DF-9532-C84411DDE774}" destId="{DC944E36-7146-41D2-B72E-6E1B12C02882}" srcOrd="1" destOrd="0" presId="urn:microsoft.com/office/officeart/2005/8/layout/chart3"/>
    <dgm:cxn modelId="{E7BE4FBB-B414-4E7B-844A-B18A94F15AE9}" srcId="{FB55D0A5-9381-4551-964D-DABFC3935E6E}" destId="{1FDE6749-0780-41DF-9532-C84411DDE774}" srcOrd="1" destOrd="0" parTransId="{DC66F97A-0A43-493C-8561-50342630EE9A}" sibTransId="{CD2061D1-1073-4D03-9C30-FFC2530A0D9B}"/>
    <dgm:cxn modelId="{01B2D61C-2A0F-4906-9398-40D898138388}" type="presParOf" srcId="{C5735352-3560-4CDC-AEEB-EEC88374A7AF}" destId="{F9167D5F-A302-427A-B9A2-A5BFB5DF7674}" srcOrd="0" destOrd="0" presId="urn:microsoft.com/office/officeart/2005/8/layout/chart3"/>
    <dgm:cxn modelId="{4EDABCBE-8E26-421E-95A2-49C89D69780F}" type="presParOf" srcId="{C5735352-3560-4CDC-AEEB-EEC88374A7AF}" destId="{CA95D895-6D62-4A90-B790-5F7E4688D844}" srcOrd="1" destOrd="0" presId="urn:microsoft.com/office/officeart/2005/8/layout/chart3"/>
    <dgm:cxn modelId="{5FB6C681-43EB-4AEB-B971-29D99F0F450D}" type="presParOf" srcId="{C5735352-3560-4CDC-AEEB-EEC88374A7AF}" destId="{7670870A-1CC1-4D82-977E-1CDE10B7A00A}" srcOrd="2" destOrd="0" presId="urn:microsoft.com/office/officeart/2005/8/layout/chart3"/>
    <dgm:cxn modelId="{7601BC4A-EC49-449F-99F8-66F9ECC012C9}" type="presParOf" srcId="{C5735352-3560-4CDC-AEEB-EEC88374A7AF}" destId="{DC944E36-7146-41D2-B72E-6E1B12C02882}" srcOrd="3" destOrd="0" presId="urn:microsoft.com/office/officeart/2005/8/layout/chart3"/>
    <dgm:cxn modelId="{95F912AE-30AD-43C4-A982-31F837E34940}" type="presParOf" srcId="{C5735352-3560-4CDC-AEEB-EEC88374A7AF}" destId="{5625C492-CEAE-41BD-8729-A7A53B32A633}" srcOrd="4" destOrd="0" presId="urn:microsoft.com/office/officeart/2005/8/layout/chart3"/>
    <dgm:cxn modelId="{F50AEBC8-818C-4C2D-AE44-67E16B05497A}" type="presParOf" srcId="{C5735352-3560-4CDC-AEEB-EEC88374A7AF}" destId="{29403818-3F54-4D8C-8A2D-C84E9427DACC}" srcOrd="5" destOrd="0" presId="urn:microsoft.com/office/officeart/2005/8/layout/chart3"/>
    <dgm:cxn modelId="{6A976151-A2DB-4844-8F34-5E36C22B90A5}" type="presParOf" srcId="{C5735352-3560-4CDC-AEEB-EEC88374A7AF}" destId="{CB2E9AFA-4EAD-441C-ADF3-81B71FB5746F}" srcOrd="6" destOrd="0" presId="urn:microsoft.com/office/officeart/2005/8/layout/chart3"/>
    <dgm:cxn modelId="{373F1A68-8885-4705-A701-543CB3525DE2}" type="presParOf" srcId="{C5735352-3560-4CDC-AEEB-EEC88374A7AF}" destId="{91ED5D02-2BB4-43BD-8D91-ED7B45481527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55D0A5-9381-4551-964D-DABFC3935E6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B41EF77D-324C-4BC9-87F6-9B93673F709D}">
      <dgm:prSet phldrT="[Texto]" custT="1"/>
      <dgm:spPr>
        <a:solidFill>
          <a:schemeClr val="accent6">
            <a:lumMod val="75000"/>
          </a:schemeClr>
        </a:solidFill>
        <a:ln>
          <a:solidFill>
            <a:schemeClr val="bg1"/>
          </a:solidFill>
        </a:ln>
        <a:effectLst/>
      </dgm:spPr>
      <dgm:t>
        <a:bodyPr/>
        <a:lstStyle/>
        <a:p>
          <a:r>
            <a:rPr lang="es-MX" sz="2100" dirty="0" smtClean="0">
              <a:solidFill>
                <a:schemeClr val="bg1">
                  <a:lumMod val="65000"/>
                </a:schemeClr>
              </a:solidFill>
            </a:rPr>
            <a:t>Facturación electrónica 2011</a:t>
          </a:r>
          <a:endParaRPr lang="es-MX" sz="2100" dirty="0">
            <a:solidFill>
              <a:schemeClr val="bg1">
                <a:lumMod val="65000"/>
              </a:schemeClr>
            </a:solidFill>
          </a:endParaRPr>
        </a:p>
      </dgm:t>
    </dgm:pt>
    <dgm:pt modelId="{7AED5C52-4A4D-41C7-ADC3-81EACC34151E}" type="parTrans" cxnId="{C7C3AD4A-CB22-4BE0-B22C-17FC77F7771F}">
      <dgm:prSet/>
      <dgm:spPr/>
      <dgm:t>
        <a:bodyPr/>
        <a:lstStyle/>
        <a:p>
          <a:endParaRPr lang="es-MX"/>
        </a:p>
      </dgm:t>
    </dgm:pt>
    <dgm:pt modelId="{8D75D8AD-96D0-4EF6-9123-F21A1C9F4ECD}" type="sibTrans" cxnId="{C7C3AD4A-CB22-4BE0-B22C-17FC77F7771F}">
      <dgm:prSet/>
      <dgm:spPr/>
      <dgm:t>
        <a:bodyPr/>
        <a:lstStyle/>
        <a:p>
          <a:endParaRPr lang="es-MX"/>
        </a:p>
      </dgm:t>
    </dgm:pt>
    <dgm:pt modelId="{0E1B2105-3E75-4D38-B868-8B3F007C4D27}">
      <dgm:prSet phldrT="[Texto]" custT="1"/>
      <dgm:spPr>
        <a:solidFill>
          <a:schemeClr val="accent5">
            <a:lumMod val="75000"/>
          </a:schemeClr>
        </a:solidFill>
        <a:ln>
          <a:solidFill>
            <a:schemeClr val="bg1"/>
          </a:solidFill>
        </a:ln>
        <a:effectLst/>
      </dgm:spPr>
      <dgm:t>
        <a:bodyPr/>
        <a:lstStyle/>
        <a:p>
          <a:r>
            <a:rPr lang="es-MX" sz="2100" dirty="0" smtClean="0">
              <a:solidFill>
                <a:schemeClr val="bg1">
                  <a:lumMod val="65000"/>
                </a:schemeClr>
              </a:solidFill>
            </a:rPr>
            <a:t>Factura en papel 2010</a:t>
          </a:r>
          <a:endParaRPr lang="es-MX" sz="2100" dirty="0">
            <a:solidFill>
              <a:schemeClr val="bg1">
                <a:lumMod val="65000"/>
              </a:schemeClr>
            </a:solidFill>
          </a:endParaRPr>
        </a:p>
      </dgm:t>
    </dgm:pt>
    <dgm:pt modelId="{DB6A48EF-E25A-44AC-B50A-215B51A8D33A}" type="parTrans" cxnId="{C5C06C0A-ECBE-4DC7-B60A-2BCABAB192BC}">
      <dgm:prSet/>
      <dgm:spPr/>
      <dgm:t>
        <a:bodyPr/>
        <a:lstStyle/>
        <a:p>
          <a:endParaRPr lang="es-MX"/>
        </a:p>
      </dgm:t>
    </dgm:pt>
    <dgm:pt modelId="{F5A16775-8B61-4513-AA7A-D98584825CD3}" type="sibTrans" cxnId="{C5C06C0A-ECBE-4DC7-B60A-2BCABAB192BC}">
      <dgm:prSet/>
      <dgm:spPr/>
      <dgm:t>
        <a:bodyPr/>
        <a:lstStyle/>
        <a:p>
          <a:endParaRPr lang="es-MX"/>
        </a:p>
      </dgm:t>
    </dgm:pt>
    <dgm:pt modelId="{0B6E116E-3541-496F-BBF0-A05D0BC5AE4A}">
      <dgm:prSet phldrT="[Texto]" custT="1"/>
      <dgm:spPr>
        <a:solidFill>
          <a:srgbClr val="FFC000"/>
        </a:solidFill>
        <a:ln>
          <a:noFill/>
        </a:ln>
        <a:effectLst>
          <a:glow rad="228600">
            <a:schemeClr val="bg1">
              <a:alpha val="40000"/>
            </a:schemeClr>
          </a:glow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MX" sz="3200" dirty="0" smtClean="0">
              <a:solidFill>
                <a:schemeClr val="bg1"/>
              </a:solidFill>
            </a:rPr>
            <a:t>Facturación electrónica 2010</a:t>
          </a:r>
          <a:endParaRPr lang="es-MX" sz="3200" dirty="0">
            <a:solidFill>
              <a:schemeClr val="bg1"/>
            </a:solidFill>
          </a:endParaRPr>
        </a:p>
      </dgm:t>
    </dgm:pt>
    <dgm:pt modelId="{4BD367AA-BEA9-4171-B246-AD968B389A0D}" type="parTrans" cxnId="{EF33F4D4-6631-420B-A1AC-472E92E84406}">
      <dgm:prSet/>
      <dgm:spPr/>
      <dgm:t>
        <a:bodyPr/>
        <a:lstStyle/>
        <a:p>
          <a:endParaRPr lang="es-MX"/>
        </a:p>
      </dgm:t>
    </dgm:pt>
    <dgm:pt modelId="{D58FCCD3-1DB6-485B-95F1-E0D452B6BC0C}" type="sibTrans" cxnId="{EF33F4D4-6631-420B-A1AC-472E92E84406}">
      <dgm:prSet/>
      <dgm:spPr/>
      <dgm:t>
        <a:bodyPr/>
        <a:lstStyle/>
        <a:p>
          <a:endParaRPr lang="es-MX"/>
        </a:p>
      </dgm:t>
    </dgm:pt>
    <dgm:pt modelId="{1FDE6749-0780-41DF-9532-C84411DDE774}">
      <dgm:prSet phldrT="[Texto]" custT="1"/>
      <dgm:spPr>
        <a:solidFill>
          <a:srgbClr val="1B2E45"/>
        </a:solidFill>
        <a:ln>
          <a:solidFill>
            <a:schemeClr val="bg1"/>
          </a:solidFill>
        </a:ln>
        <a:effectLst/>
      </dgm:spPr>
      <dgm:t>
        <a:bodyPr/>
        <a:lstStyle/>
        <a:p>
          <a:r>
            <a:rPr lang="es-MX" sz="2100" dirty="0" smtClean="0">
              <a:solidFill>
                <a:schemeClr val="bg1">
                  <a:lumMod val="65000"/>
                </a:schemeClr>
              </a:solidFill>
            </a:rPr>
            <a:t>Factura en papel 2011</a:t>
          </a:r>
          <a:endParaRPr lang="es-MX" sz="2100" dirty="0">
            <a:solidFill>
              <a:schemeClr val="bg1">
                <a:lumMod val="65000"/>
              </a:schemeClr>
            </a:solidFill>
          </a:endParaRPr>
        </a:p>
      </dgm:t>
    </dgm:pt>
    <dgm:pt modelId="{DC66F97A-0A43-493C-8561-50342630EE9A}" type="parTrans" cxnId="{E7BE4FBB-B414-4E7B-844A-B18A94F15AE9}">
      <dgm:prSet/>
      <dgm:spPr/>
      <dgm:t>
        <a:bodyPr/>
        <a:lstStyle/>
        <a:p>
          <a:endParaRPr lang="es-MX"/>
        </a:p>
      </dgm:t>
    </dgm:pt>
    <dgm:pt modelId="{CD2061D1-1073-4D03-9C30-FFC2530A0D9B}" type="sibTrans" cxnId="{E7BE4FBB-B414-4E7B-844A-B18A94F15AE9}">
      <dgm:prSet/>
      <dgm:spPr/>
      <dgm:t>
        <a:bodyPr/>
        <a:lstStyle/>
        <a:p>
          <a:endParaRPr lang="es-MX"/>
        </a:p>
      </dgm:t>
    </dgm:pt>
    <dgm:pt modelId="{C5735352-3560-4CDC-AEEB-EEC88374A7AF}" type="pres">
      <dgm:prSet presAssocID="{FB55D0A5-9381-4551-964D-DABFC3935E6E}" presName="compositeShape" presStyleCnt="0">
        <dgm:presLayoutVars>
          <dgm:chMax val="7"/>
          <dgm:dir/>
          <dgm:resizeHandles val="exact"/>
        </dgm:presLayoutVars>
      </dgm:prSet>
      <dgm:spPr/>
    </dgm:pt>
    <dgm:pt modelId="{F9167D5F-A302-427A-B9A2-A5BFB5DF7674}" type="pres">
      <dgm:prSet presAssocID="{FB55D0A5-9381-4551-964D-DABFC3935E6E}" presName="wedge1" presStyleLbl="node1" presStyleIdx="0" presStyleCnt="4" custScaleX="100272" custScaleY="100272" custLinFactNeighborX="-4193" custLinFactNeighborY="4520"/>
      <dgm:spPr/>
      <dgm:t>
        <a:bodyPr/>
        <a:lstStyle/>
        <a:p>
          <a:endParaRPr lang="es-MX"/>
        </a:p>
      </dgm:t>
    </dgm:pt>
    <dgm:pt modelId="{CA95D895-6D62-4A90-B790-5F7E4688D844}" type="pres">
      <dgm:prSet presAssocID="{FB55D0A5-9381-4551-964D-DABFC3935E6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670870A-1CC1-4D82-977E-1CDE10B7A00A}" type="pres">
      <dgm:prSet presAssocID="{FB55D0A5-9381-4551-964D-DABFC3935E6E}" presName="wedge2" presStyleLbl="node1" presStyleIdx="1" presStyleCnt="4" custScaleX="99418" custScaleY="99810" custLinFactNeighborX="169" custLinFactNeighborY="117"/>
      <dgm:spPr/>
      <dgm:t>
        <a:bodyPr/>
        <a:lstStyle/>
        <a:p>
          <a:endParaRPr lang="es-MX"/>
        </a:p>
      </dgm:t>
    </dgm:pt>
    <dgm:pt modelId="{DC944E36-7146-41D2-B72E-6E1B12C02882}" type="pres">
      <dgm:prSet presAssocID="{FB55D0A5-9381-4551-964D-DABFC3935E6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25C492-CEAE-41BD-8729-A7A53B32A633}" type="pres">
      <dgm:prSet presAssocID="{FB55D0A5-9381-4551-964D-DABFC3935E6E}" presName="wedge3" presStyleLbl="node1" presStyleIdx="2" presStyleCnt="4" custScaleX="100159" custScaleY="100160" custLinFactNeighborX="89" custLinFactNeighborY="-89"/>
      <dgm:spPr/>
      <dgm:t>
        <a:bodyPr/>
        <a:lstStyle/>
        <a:p>
          <a:endParaRPr lang="es-MX"/>
        </a:p>
      </dgm:t>
    </dgm:pt>
    <dgm:pt modelId="{29403818-3F54-4D8C-8A2D-C84E9427DACC}" type="pres">
      <dgm:prSet presAssocID="{FB55D0A5-9381-4551-964D-DABFC3935E6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2E9AFA-4EAD-441C-ADF3-81B71FB5746F}" type="pres">
      <dgm:prSet presAssocID="{FB55D0A5-9381-4551-964D-DABFC3935E6E}" presName="wedge4" presStyleLbl="node1" presStyleIdx="3" presStyleCnt="4" custScaleX="150692" custScaleY="150692" custLinFactNeighborX="-3360" custLinFactNeighborY="-3304"/>
      <dgm:spPr/>
      <dgm:t>
        <a:bodyPr/>
        <a:lstStyle/>
        <a:p>
          <a:endParaRPr lang="es-MX"/>
        </a:p>
      </dgm:t>
    </dgm:pt>
    <dgm:pt modelId="{91ED5D02-2BB4-43BD-8D91-ED7B45481527}" type="pres">
      <dgm:prSet presAssocID="{FB55D0A5-9381-4551-964D-DABFC3935E6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498C9A0-48EA-4EA0-B3BA-F054EAF7001E}" type="presOf" srcId="{1FDE6749-0780-41DF-9532-C84411DDE774}" destId="{7670870A-1CC1-4D82-977E-1CDE10B7A00A}" srcOrd="0" destOrd="0" presId="urn:microsoft.com/office/officeart/2005/8/layout/chart3"/>
    <dgm:cxn modelId="{0842EF84-05A3-4DC0-97DD-9D725BADA081}" type="presOf" srcId="{FB55D0A5-9381-4551-964D-DABFC3935E6E}" destId="{C5735352-3560-4CDC-AEEB-EEC88374A7AF}" srcOrd="0" destOrd="0" presId="urn:microsoft.com/office/officeart/2005/8/layout/chart3"/>
    <dgm:cxn modelId="{D45B77A6-76DF-47A0-9E7B-85609CAF7F08}" type="presOf" srcId="{0B6E116E-3541-496F-BBF0-A05D0BC5AE4A}" destId="{91ED5D02-2BB4-43BD-8D91-ED7B45481527}" srcOrd="1" destOrd="0" presId="urn:microsoft.com/office/officeart/2005/8/layout/chart3"/>
    <dgm:cxn modelId="{08C0EC9F-32B0-4D62-95BE-847A61D12B90}" type="presOf" srcId="{0B6E116E-3541-496F-BBF0-A05D0BC5AE4A}" destId="{CB2E9AFA-4EAD-441C-ADF3-81B71FB5746F}" srcOrd="0" destOrd="0" presId="urn:microsoft.com/office/officeart/2005/8/layout/chart3"/>
    <dgm:cxn modelId="{A6BDD7AF-2B11-4B1D-9534-D59787496E56}" type="presOf" srcId="{0E1B2105-3E75-4D38-B868-8B3F007C4D27}" destId="{29403818-3F54-4D8C-8A2D-C84E9427DACC}" srcOrd="1" destOrd="0" presId="urn:microsoft.com/office/officeart/2005/8/layout/chart3"/>
    <dgm:cxn modelId="{1A8C6D73-EA43-441D-9D00-810B946F4742}" type="presOf" srcId="{B41EF77D-324C-4BC9-87F6-9B93673F709D}" destId="{CA95D895-6D62-4A90-B790-5F7E4688D844}" srcOrd="1" destOrd="0" presId="urn:microsoft.com/office/officeart/2005/8/layout/chart3"/>
    <dgm:cxn modelId="{EF33F4D4-6631-420B-A1AC-472E92E84406}" srcId="{FB55D0A5-9381-4551-964D-DABFC3935E6E}" destId="{0B6E116E-3541-496F-BBF0-A05D0BC5AE4A}" srcOrd="3" destOrd="0" parTransId="{4BD367AA-BEA9-4171-B246-AD968B389A0D}" sibTransId="{D58FCCD3-1DB6-485B-95F1-E0D452B6BC0C}"/>
    <dgm:cxn modelId="{6930FC56-EEAA-4364-8448-9675076897AD}" type="presOf" srcId="{B41EF77D-324C-4BC9-87F6-9B93673F709D}" destId="{F9167D5F-A302-427A-B9A2-A5BFB5DF7674}" srcOrd="0" destOrd="0" presId="urn:microsoft.com/office/officeart/2005/8/layout/chart3"/>
    <dgm:cxn modelId="{F302B334-1A01-4FB4-AEAE-1B06EBFCD6B4}" type="presOf" srcId="{1FDE6749-0780-41DF-9532-C84411DDE774}" destId="{DC944E36-7146-41D2-B72E-6E1B12C02882}" srcOrd="1" destOrd="0" presId="urn:microsoft.com/office/officeart/2005/8/layout/chart3"/>
    <dgm:cxn modelId="{DFA4A0F9-89F7-4EAF-BB1B-0F2C8C980C08}" type="presOf" srcId="{0E1B2105-3E75-4D38-B868-8B3F007C4D27}" destId="{5625C492-CEAE-41BD-8729-A7A53B32A633}" srcOrd="0" destOrd="0" presId="urn:microsoft.com/office/officeart/2005/8/layout/chart3"/>
    <dgm:cxn modelId="{C7C3AD4A-CB22-4BE0-B22C-17FC77F7771F}" srcId="{FB55D0A5-9381-4551-964D-DABFC3935E6E}" destId="{B41EF77D-324C-4BC9-87F6-9B93673F709D}" srcOrd="0" destOrd="0" parTransId="{7AED5C52-4A4D-41C7-ADC3-81EACC34151E}" sibTransId="{8D75D8AD-96D0-4EF6-9123-F21A1C9F4ECD}"/>
    <dgm:cxn modelId="{C5C06C0A-ECBE-4DC7-B60A-2BCABAB192BC}" srcId="{FB55D0A5-9381-4551-964D-DABFC3935E6E}" destId="{0E1B2105-3E75-4D38-B868-8B3F007C4D27}" srcOrd="2" destOrd="0" parTransId="{DB6A48EF-E25A-44AC-B50A-215B51A8D33A}" sibTransId="{F5A16775-8B61-4513-AA7A-D98584825CD3}"/>
    <dgm:cxn modelId="{E7BE4FBB-B414-4E7B-844A-B18A94F15AE9}" srcId="{FB55D0A5-9381-4551-964D-DABFC3935E6E}" destId="{1FDE6749-0780-41DF-9532-C84411DDE774}" srcOrd="1" destOrd="0" parTransId="{DC66F97A-0A43-493C-8561-50342630EE9A}" sibTransId="{CD2061D1-1073-4D03-9C30-FFC2530A0D9B}"/>
    <dgm:cxn modelId="{508A4FF1-E15B-4AA1-804E-68B1976177F7}" type="presParOf" srcId="{C5735352-3560-4CDC-AEEB-EEC88374A7AF}" destId="{F9167D5F-A302-427A-B9A2-A5BFB5DF7674}" srcOrd="0" destOrd="0" presId="urn:microsoft.com/office/officeart/2005/8/layout/chart3"/>
    <dgm:cxn modelId="{CE8B5E45-D497-4B83-BF8D-04BEA8B6450D}" type="presParOf" srcId="{C5735352-3560-4CDC-AEEB-EEC88374A7AF}" destId="{CA95D895-6D62-4A90-B790-5F7E4688D844}" srcOrd="1" destOrd="0" presId="urn:microsoft.com/office/officeart/2005/8/layout/chart3"/>
    <dgm:cxn modelId="{48B90386-BA4F-4E19-8AD8-45EE0D7FA078}" type="presParOf" srcId="{C5735352-3560-4CDC-AEEB-EEC88374A7AF}" destId="{7670870A-1CC1-4D82-977E-1CDE10B7A00A}" srcOrd="2" destOrd="0" presId="urn:microsoft.com/office/officeart/2005/8/layout/chart3"/>
    <dgm:cxn modelId="{186E4736-F407-44FB-B4AA-5588764A6F84}" type="presParOf" srcId="{C5735352-3560-4CDC-AEEB-EEC88374A7AF}" destId="{DC944E36-7146-41D2-B72E-6E1B12C02882}" srcOrd="3" destOrd="0" presId="urn:microsoft.com/office/officeart/2005/8/layout/chart3"/>
    <dgm:cxn modelId="{42C33CAD-F0FA-4871-A5A4-5631128CFC5D}" type="presParOf" srcId="{C5735352-3560-4CDC-AEEB-EEC88374A7AF}" destId="{5625C492-CEAE-41BD-8729-A7A53B32A633}" srcOrd="4" destOrd="0" presId="urn:microsoft.com/office/officeart/2005/8/layout/chart3"/>
    <dgm:cxn modelId="{DE1B0CA6-7BDA-4C87-B069-FAB0E8BF25DD}" type="presParOf" srcId="{C5735352-3560-4CDC-AEEB-EEC88374A7AF}" destId="{29403818-3F54-4D8C-8A2D-C84E9427DACC}" srcOrd="5" destOrd="0" presId="urn:microsoft.com/office/officeart/2005/8/layout/chart3"/>
    <dgm:cxn modelId="{B91CC6D0-47DA-4B73-ADCA-E1AF5F75EE17}" type="presParOf" srcId="{C5735352-3560-4CDC-AEEB-EEC88374A7AF}" destId="{CB2E9AFA-4EAD-441C-ADF3-81B71FB5746F}" srcOrd="6" destOrd="0" presId="urn:microsoft.com/office/officeart/2005/8/layout/chart3"/>
    <dgm:cxn modelId="{2549FC00-600A-47F0-9007-644C37F2857D}" type="presParOf" srcId="{C5735352-3560-4CDC-AEEB-EEC88374A7AF}" destId="{91ED5D02-2BB4-43BD-8D91-ED7B45481527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55D0A5-9381-4551-964D-DABFC3935E6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B41EF77D-324C-4BC9-87F6-9B93673F709D}">
      <dgm:prSet phldrT="[Texto]" custT="1"/>
      <dgm:spPr>
        <a:solidFill>
          <a:schemeClr val="accent6">
            <a:lumMod val="75000"/>
          </a:schemeClr>
        </a:solidFill>
        <a:ln>
          <a:noFill/>
        </a:ln>
        <a:effectLst>
          <a:glow rad="228600">
            <a:schemeClr val="bg1">
              <a:alpha val="40000"/>
            </a:schemeClr>
          </a:glow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MX" sz="3200" b="1" dirty="0" smtClean="0">
              <a:solidFill>
                <a:schemeClr val="bg1"/>
              </a:solidFill>
            </a:rPr>
            <a:t>Facturación electrónica 2011</a:t>
          </a:r>
          <a:endParaRPr lang="es-MX" sz="3200" b="1" dirty="0">
            <a:solidFill>
              <a:schemeClr val="bg1"/>
            </a:solidFill>
          </a:endParaRPr>
        </a:p>
      </dgm:t>
    </dgm:pt>
    <dgm:pt modelId="{7AED5C52-4A4D-41C7-ADC3-81EACC34151E}" type="parTrans" cxnId="{C7C3AD4A-CB22-4BE0-B22C-17FC77F7771F}">
      <dgm:prSet/>
      <dgm:spPr/>
      <dgm:t>
        <a:bodyPr/>
        <a:lstStyle/>
        <a:p>
          <a:endParaRPr lang="es-MX"/>
        </a:p>
      </dgm:t>
    </dgm:pt>
    <dgm:pt modelId="{8D75D8AD-96D0-4EF6-9123-F21A1C9F4ECD}" type="sibTrans" cxnId="{C7C3AD4A-CB22-4BE0-B22C-17FC77F7771F}">
      <dgm:prSet/>
      <dgm:spPr/>
      <dgm:t>
        <a:bodyPr/>
        <a:lstStyle/>
        <a:p>
          <a:endParaRPr lang="es-MX"/>
        </a:p>
      </dgm:t>
    </dgm:pt>
    <dgm:pt modelId="{0E1B2105-3E75-4D38-B868-8B3F007C4D27}">
      <dgm:prSet phldrT="[Texto]" custT="1"/>
      <dgm:spPr>
        <a:solidFill>
          <a:schemeClr val="accent5">
            <a:lumMod val="75000"/>
          </a:schemeClr>
        </a:solidFill>
        <a:ln>
          <a:solidFill>
            <a:schemeClr val="bg1"/>
          </a:solidFill>
        </a:ln>
        <a:effectLst/>
      </dgm:spPr>
      <dgm:t>
        <a:bodyPr/>
        <a:lstStyle/>
        <a:p>
          <a:r>
            <a:rPr lang="es-MX" sz="2100" dirty="0" smtClean="0">
              <a:solidFill>
                <a:schemeClr val="bg1">
                  <a:lumMod val="65000"/>
                </a:schemeClr>
              </a:solidFill>
            </a:rPr>
            <a:t>Factura en papel 2010</a:t>
          </a:r>
          <a:endParaRPr lang="es-MX" sz="2100" dirty="0">
            <a:solidFill>
              <a:schemeClr val="bg1">
                <a:lumMod val="65000"/>
              </a:schemeClr>
            </a:solidFill>
          </a:endParaRPr>
        </a:p>
      </dgm:t>
    </dgm:pt>
    <dgm:pt modelId="{DB6A48EF-E25A-44AC-B50A-215B51A8D33A}" type="parTrans" cxnId="{C5C06C0A-ECBE-4DC7-B60A-2BCABAB192BC}">
      <dgm:prSet/>
      <dgm:spPr/>
      <dgm:t>
        <a:bodyPr/>
        <a:lstStyle/>
        <a:p>
          <a:endParaRPr lang="es-MX"/>
        </a:p>
      </dgm:t>
    </dgm:pt>
    <dgm:pt modelId="{F5A16775-8B61-4513-AA7A-D98584825CD3}" type="sibTrans" cxnId="{C5C06C0A-ECBE-4DC7-B60A-2BCABAB192BC}">
      <dgm:prSet/>
      <dgm:spPr/>
      <dgm:t>
        <a:bodyPr/>
        <a:lstStyle/>
        <a:p>
          <a:endParaRPr lang="es-MX"/>
        </a:p>
      </dgm:t>
    </dgm:pt>
    <dgm:pt modelId="{0B6E116E-3541-496F-BBF0-A05D0BC5AE4A}">
      <dgm:prSet phldrT="[Texto]" custT="1"/>
      <dgm:spPr>
        <a:solidFill>
          <a:srgbClr val="FFC000"/>
        </a:solidFill>
        <a:ln>
          <a:solidFill>
            <a:schemeClr val="bg1"/>
          </a:solidFill>
        </a:ln>
        <a:effectLst/>
      </dgm:spPr>
      <dgm:t>
        <a:bodyPr/>
        <a:lstStyle/>
        <a:p>
          <a:r>
            <a:rPr lang="es-MX" sz="2100" dirty="0" smtClean="0">
              <a:solidFill>
                <a:schemeClr val="bg1">
                  <a:lumMod val="65000"/>
                </a:schemeClr>
              </a:solidFill>
            </a:rPr>
            <a:t>Facturación electrónica 2010</a:t>
          </a:r>
          <a:endParaRPr lang="es-MX" sz="2100" dirty="0">
            <a:solidFill>
              <a:schemeClr val="bg1">
                <a:lumMod val="65000"/>
              </a:schemeClr>
            </a:solidFill>
          </a:endParaRPr>
        </a:p>
      </dgm:t>
    </dgm:pt>
    <dgm:pt modelId="{4BD367AA-BEA9-4171-B246-AD968B389A0D}" type="parTrans" cxnId="{EF33F4D4-6631-420B-A1AC-472E92E84406}">
      <dgm:prSet/>
      <dgm:spPr/>
      <dgm:t>
        <a:bodyPr/>
        <a:lstStyle/>
        <a:p>
          <a:endParaRPr lang="es-MX"/>
        </a:p>
      </dgm:t>
    </dgm:pt>
    <dgm:pt modelId="{D58FCCD3-1DB6-485B-95F1-E0D452B6BC0C}" type="sibTrans" cxnId="{EF33F4D4-6631-420B-A1AC-472E92E84406}">
      <dgm:prSet/>
      <dgm:spPr/>
      <dgm:t>
        <a:bodyPr/>
        <a:lstStyle/>
        <a:p>
          <a:endParaRPr lang="es-MX"/>
        </a:p>
      </dgm:t>
    </dgm:pt>
    <dgm:pt modelId="{1FDE6749-0780-41DF-9532-C84411DDE774}">
      <dgm:prSet phldrT="[Texto]" custT="1"/>
      <dgm:spPr>
        <a:solidFill>
          <a:srgbClr val="1B2E45"/>
        </a:solidFill>
        <a:ln>
          <a:solidFill>
            <a:schemeClr val="bg1"/>
          </a:solidFill>
        </a:ln>
        <a:effectLst/>
      </dgm:spPr>
      <dgm:t>
        <a:bodyPr/>
        <a:lstStyle/>
        <a:p>
          <a:r>
            <a:rPr lang="es-MX" sz="2100" dirty="0" smtClean="0">
              <a:solidFill>
                <a:schemeClr val="bg1">
                  <a:lumMod val="65000"/>
                </a:schemeClr>
              </a:solidFill>
            </a:rPr>
            <a:t>Factura en papel 2011</a:t>
          </a:r>
          <a:endParaRPr lang="es-MX" sz="2100" dirty="0">
            <a:solidFill>
              <a:schemeClr val="bg1">
                <a:lumMod val="65000"/>
              </a:schemeClr>
            </a:solidFill>
          </a:endParaRPr>
        </a:p>
      </dgm:t>
    </dgm:pt>
    <dgm:pt modelId="{DC66F97A-0A43-493C-8561-50342630EE9A}" type="parTrans" cxnId="{E7BE4FBB-B414-4E7B-844A-B18A94F15AE9}">
      <dgm:prSet/>
      <dgm:spPr/>
      <dgm:t>
        <a:bodyPr/>
        <a:lstStyle/>
        <a:p>
          <a:endParaRPr lang="es-MX"/>
        </a:p>
      </dgm:t>
    </dgm:pt>
    <dgm:pt modelId="{CD2061D1-1073-4D03-9C30-FFC2530A0D9B}" type="sibTrans" cxnId="{E7BE4FBB-B414-4E7B-844A-B18A94F15AE9}">
      <dgm:prSet/>
      <dgm:spPr/>
      <dgm:t>
        <a:bodyPr/>
        <a:lstStyle/>
        <a:p>
          <a:endParaRPr lang="es-MX"/>
        </a:p>
      </dgm:t>
    </dgm:pt>
    <dgm:pt modelId="{C5735352-3560-4CDC-AEEB-EEC88374A7AF}" type="pres">
      <dgm:prSet presAssocID="{FB55D0A5-9381-4551-964D-DABFC3935E6E}" presName="compositeShape" presStyleCnt="0">
        <dgm:presLayoutVars>
          <dgm:chMax val="7"/>
          <dgm:dir/>
          <dgm:resizeHandles val="exact"/>
        </dgm:presLayoutVars>
      </dgm:prSet>
      <dgm:spPr/>
    </dgm:pt>
    <dgm:pt modelId="{F9167D5F-A302-427A-B9A2-A5BFB5DF7674}" type="pres">
      <dgm:prSet presAssocID="{FB55D0A5-9381-4551-964D-DABFC3935E6E}" presName="wedge1" presStyleLbl="node1" presStyleIdx="0" presStyleCnt="4" custScaleX="162310" custScaleY="162310" custLinFactNeighborX="-1425" custLinFactNeighborY="1060"/>
      <dgm:spPr/>
      <dgm:t>
        <a:bodyPr/>
        <a:lstStyle/>
        <a:p>
          <a:endParaRPr lang="es-MX"/>
        </a:p>
      </dgm:t>
    </dgm:pt>
    <dgm:pt modelId="{CA95D895-6D62-4A90-B790-5F7E4688D844}" type="pres">
      <dgm:prSet presAssocID="{FB55D0A5-9381-4551-964D-DABFC3935E6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670870A-1CC1-4D82-977E-1CDE10B7A00A}" type="pres">
      <dgm:prSet presAssocID="{FB55D0A5-9381-4551-964D-DABFC3935E6E}" presName="wedge2" presStyleLbl="node1" presStyleIdx="1" presStyleCnt="4" custScaleX="99418" custScaleY="99810" custLinFactNeighborX="169" custLinFactNeighborY="117"/>
      <dgm:spPr/>
      <dgm:t>
        <a:bodyPr/>
        <a:lstStyle/>
        <a:p>
          <a:endParaRPr lang="es-MX"/>
        </a:p>
      </dgm:t>
    </dgm:pt>
    <dgm:pt modelId="{DC944E36-7146-41D2-B72E-6E1B12C02882}" type="pres">
      <dgm:prSet presAssocID="{FB55D0A5-9381-4551-964D-DABFC3935E6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25C492-CEAE-41BD-8729-A7A53B32A633}" type="pres">
      <dgm:prSet presAssocID="{FB55D0A5-9381-4551-964D-DABFC3935E6E}" presName="wedge3" presStyleLbl="node1" presStyleIdx="2" presStyleCnt="4" custScaleX="100159" custScaleY="100160" custLinFactNeighborX="89" custLinFactNeighborY="-89"/>
      <dgm:spPr/>
      <dgm:t>
        <a:bodyPr/>
        <a:lstStyle/>
        <a:p>
          <a:endParaRPr lang="es-MX"/>
        </a:p>
      </dgm:t>
    </dgm:pt>
    <dgm:pt modelId="{29403818-3F54-4D8C-8A2D-C84E9427DACC}" type="pres">
      <dgm:prSet presAssocID="{FB55D0A5-9381-4551-964D-DABFC3935E6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2E9AFA-4EAD-441C-ADF3-81B71FB5746F}" type="pres">
      <dgm:prSet presAssocID="{FB55D0A5-9381-4551-964D-DABFC3935E6E}" presName="wedge4" presStyleLbl="node1" presStyleIdx="3" presStyleCnt="4" custScaleX="99940" custScaleY="99940" custLinFactNeighborX="-186" custLinFactNeighborY="-120"/>
      <dgm:spPr/>
      <dgm:t>
        <a:bodyPr/>
        <a:lstStyle/>
        <a:p>
          <a:endParaRPr lang="es-MX"/>
        </a:p>
      </dgm:t>
    </dgm:pt>
    <dgm:pt modelId="{91ED5D02-2BB4-43BD-8D91-ED7B45481527}" type="pres">
      <dgm:prSet presAssocID="{FB55D0A5-9381-4551-964D-DABFC3935E6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CD07149-E79E-4ADC-936A-89DA236CF46F}" type="presOf" srcId="{1FDE6749-0780-41DF-9532-C84411DDE774}" destId="{DC944E36-7146-41D2-B72E-6E1B12C02882}" srcOrd="1" destOrd="0" presId="urn:microsoft.com/office/officeart/2005/8/layout/chart3"/>
    <dgm:cxn modelId="{A91F259E-8911-42D4-B4F3-C9EAF507DB7B}" type="presOf" srcId="{B41EF77D-324C-4BC9-87F6-9B93673F709D}" destId="{F9167D5F-A302-427A-B9A2-A5BFB5DF7674}" srcOrd="0" destOrd="0" presId="urn:microsoft.com/office/officeart/2005/8/layout/chart3"/>
    <dgm:cxn modelId="{82ADC676-D8B7-499E-8048-D6400E7165C2}" type="presOf" srcId="{0E1B2105-3E75-4D38-B868-8B3F007C4D27}" destId="{5625C492-CEAE-41BD-8729-A7A53B32A633}" srcOrd="0" destOrd="0" presId="urn:microsoft.com/office/officeart/2005/8/layout/chart3"/>
    <dgm:cxn modelId="{9EB06DE2-1780-45C7-9C02-0ADE8FAB2AD7}" type="presOf" srcId="{0B6E116E-3541-496F-BBF0-A05D0BC5AE4A}" destId="{91ED5D02-2BB4-43BD-8D91-ED7B45481527}" srcOrd="1" destOrd="0" presId="urn:microsoft.com/office/officeart/2005/8/layout/chart3"/>
    <dgm:cxn modelId="{5CDEE77E-9F62-497F-8AF9-B6191FEEB429}" type="presOf" srcId="{1FDE6749-0780-41DF-9532-C84411DDE774}" destId="{7670870A-1CC1-4D82-977E-1CDE10B7A00A}" srcOrd="0" destOrd="0" presId="urn:microsoft.com/office/officeart/2005/8/layout/chart3"/>
    <dgm:cxn modelId="{EC98BA55-AF84-44A4-8022-5AF3EA8434D1}" type="presOf" srcId="{FB55D0A5-9381-4551-964D-DABFC3935E6E}" destId="{C5735352-3560-4CDC-AEEB-EEC88374A7AF}" srcOrd="0" destOrd="0" presId="urn:microsoft.com/office/officeart/2005/8/layout/chart3"/>
    <dgm:cxn modelId="{EF33F4D4-6631-420B-A1AC-472E92E84406}" srcId="{FB55D0A5-9381-4551-964D-DABFC3935E6E}" destId="{0B6E116E-3541-496F-BBF0-A05D0BC5AE4A}" srcOrd="3" destOrd="0" parTransId="{4BD367AA-BEA9-4171-B246-AD968B389A0D}" sibTransId="{D58FCCD3-1DB6-485B-95F1-E0D452B6BC0C}"/>
    <dgm:cxn modelId="{C7C3AD4A-CB22-4BE0-B22C-17FC77F7771F}" srcId="{FB55D0A5-9381-4551-964D-DABFC3935E6E}" destId="{B41EF77D-324C-4BC9-87F6-9B93673F709D}" srcOrd="0" destOrd="0" parTransId="{7AED5C52-4A4D-41C7-ADC3-81EACC34151E}" sibTransId="{8D75D8AD-96D0-4EF6-9123-F21A1C9F4ECD}"/>
    <dgm:cxn modelId="{A7F99EF4-9922-4AF8-BFBA-CC3D2CDC6F56}" type="presOf" srcId="{0E1B2105-3E75-4D38-B868-8B3F007C4D27}" destId="{29403818-3F54-4D8C-8A2D-C84E9427DACC}" srcOrd="1" destOrd="0" presId="urn:microsoft.com/office/officeart/2005/8/layout/chart3"/>
    <dgm:cxn modelId="{7A4EF41E-BB5F-4F06-BA2A-EB494987CB41}" type="presOf" srcId="{0B6E116E-3541-496F-BBF0-A05D0BC5AE4A}" destId="{CB2E9AFA-4EAD-441C-ADF3-81B71FB5746F}" srcOrd="0" destOrd="0" presId="urn:microsoft.com/office/officeart/2005/8/layout/chart3"/>
    <dgm:cxn modelId="{C5C06C0A-ECBE-4DC7-B60A-2BCABAB192BC}" srcId="{FB55D0A5-9381-4551-964D-DABFC3935E6E}" destId="{0E1B2105-3E75-4D38-B868-8B3F007C4D27}" srcOrd="2" destOrd="0" parTransId="{DB6A48EF-E25A-44AC-B50A-215B51A8D33A}" sibTransId="{F5A16775-8B61-4513-AA7A-D98584825CD3}"/>
    <dgm:cxn modelId="{E7BE4FBB-B414-4E7B-844A-B18A94F15AE9}" srcId="{FB55D0A5-9381-4551-964D-DABFC3935E6E}" destId="{1FDE6749-0780-41DF-9532-C84411DDE774}" srcOrd="1" destOrd="0" parTransId="{DC66F97A-0A43-493C-8561-50342630EE9A}" sibTransId="{CD2061D1-1073-4D03-9C30-FFC2530A0D9B}"/>
    <dgm:cxn modelId="{070D4862-7403-4534-9053-2D0BDCDC5383}" type="presOf" srcId="{B41EF77D-324C-4BC9-87F6-9B93673F709D}" destId="{CA95D895-6D62-4A90-B790-5F7E4688D844}" srcOrd="1" destOrd="0" presId="urn:microsoft.com/office/officeart/2005/8/layout/chart3"/>
    <dgm:cxn modelId="{A209DD93-BDBD-4C48-B570-4B7B6A43BCF3}" type="presParOf" srcId="{C5735352-3560-4CDC-AEEB-EEC88374A7AF}" destId="{F9167D5F-A302-427A-B9A2-A5BFB5DF7674}" srcOrd="0" destOrd="0" presId="urn:microsoft.com/office/officeart/2005/8/layout/chart3"/>
    <dgm:cxn modelId="{E53E3A68-BF38-4758-8B8E-EED86579560A}" type="presParOf" srcId="{C5735352-3560-4CDC-AEEB-EEC88374A7AF}" destId="{CA95D895-6D62-4A90-B790-5F7E4688D844}" srcOrd="1" destOrd="0" presId="urn:microsoft.com/office/officeart/2005/8/layout/chart3"/>
    <dgm:cxn modelId="{55430E12-ADC6-40DD-A88C-E9E1132DFDBC}" type="presParOf" srcId="{C5735352-3560-4CDC-AEEB-EEC88374A7AF}" destId="{7670870A-1CC1-4D82-977E-1CDE10B7A00A}" srcOrd="2" destOrd="0" presId="urn:microsoft.com/office/officeart/2005/8/layout/chart3"/>
    <dgm:cxn modelId="{1A7FDEC3-7DDD-4346-86D1-5A45BA1B7B43}" type="presParOf" srcId="{C5735352-3560-4CDC-AEEB-EEC88374A7AF}" destId="{DC944E36-7146-41D2-B72E-6E1B12C02882}" srcOrd="3" destOrd="0" presId="urn:microsoft.com/office/officeart/2005/8/layout/chart3"/>
    <dgm:cxn modelId="{082E248D-9B43-49C0-99D8-6966B3D1495A}" type="presParOf" srcId="{C5735352-3560-4CDC-AEEB-EEC88374A7AF}" destId="{5625C492-CEAE-41BD-8729-A7A53B32A633}" srcOrd="4" destOrd="0" presId="urn:microsoft.com/office/officeart/2005/8/layout/chart3"/>
    <dgm:cxn modelId="{30A541CA-F5EC-40A0-8785-11F13E6A7422}" type="presParOf" srcId="{C5735352-3560-4CDC-AEEB-EEC88374A7AF}" destId="{29403818-3F54-4D8C-8A2D-C84E9427DACC}" srcOrd="5" destOrd="0" presId="urn:microsoft.com/office/officeart/2005/8/layout/chart3"/>
    <dgm:cxn modelId="{46C3B5FA-7335-4DBC-AF01-32FA56B14738}" type="presParOf" srcId="{C5735352-3560-4CDC-AEEB-EEC88374A7AF}" destId="{CB2E9AFA-4EAD-441C-ADF3-81B71FB5746F}" srcOrd="6" destOrd="0" presId="urn:microsoft.com/office/officeart/2005/8/layout/chart3"/>
    <dgm:cxn modelId="{56E5791A-A47F-478E-9F5D-BCF62E630EB5}" type="presParOf" srcId="{C5735352-3560-4CDC-AEEB-EEC88374A7AF}" destId="{91ED5D02-2BB4-43BD-8D91-ED7B45481527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4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4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44ECA-46F0-40E9-8FD8-E84E5B05A6C1}" type="datetimeFigureOut">
              <a:rPr lang="es-MX" smtClean="0"/>
              <a:pPr/>
              <a:t>16/11/2010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498"/>
            <a:ext cx="3038604" cy="4654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159" y="8829498"/>
            <a:ext cx="3038604" cy="4654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1712E-A8D0-4C3F-8267-BEB7623A6E5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35D6C-7C79-4050-B013-A014694F1B69}" type="datetimeFigureOut">
              <a:rPr lang="es-MX" smtClean="0"/>
              <a:pPr/>
              <a:t>16/11/2010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081D6-E728-4E8C-94E5-A5413F8BDF5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11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2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13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2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15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2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17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2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19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2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20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2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25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2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D228-FC24-4BDB-8322-D9E5FA9CC7D4}" type="slidenum">
              <a:rPr lang="es-ES" smtClean="0"/>
              <a:pPr/>
              <a:t>28</a:t>
            </a:fld>
            <a:endParaRPr lang="es-E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91" y="4415790"/>
            <a:ext cx="5610225" cy="4184994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85121-44F2-40B1-B3FD-223D2527E258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469A4-192F-49DC-97FF-320766C8A0D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3A4A9-0C5D-4730-87E7-FE96824D1903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74E7C-23E9-4D5B-9DF0-AC305DD3DF9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AD843-A020-4016-9F66-7BCF34A18739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3FFF4-16B5-467B-934D-584888373F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26E54-15D4-4C4E-92A5-9CBC2A2B04BF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EACF0-9451-42FC-8B18-6B8F8A290FC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D7F05-CE38-45D1-9D05-713FD1FF0A47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3A092-C229-4242-93BE-306A38E8736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BFBF2-6AEE-4151-A93F-E55D55E3A209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E8CAC-7CBB-401B-8A9B-680FE8EA947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A6706-60C4-42E6-B499-342A55A0D141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B80A0-21AC-4046-89EB-A80B320EFA9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C6356-7183-4427-AAAB-56281FC873AC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DC305-EB35-4972-8613-66A7D55CF95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23147-5016-474B-BCCD-4CAB4DABDFFA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F2D48-984C-480A-8A52-FC9CE5B64B4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7EE1-F80B-4148-9884-2E3B983B8498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E99C7-5350-4B60-B6F1-E1D23E8B744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5BBBD-B9E6-4671-A30B-7E5FF9B5BF4B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0BBB3-7EE2-4313-805F-1B376DC22C8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724F931E-9AF9-46DC-BBC2-E1E32BDDFF81}" type="datetime1">
              <a:rPr lang="es-ES_tradnl"/>
              <a:pPr>
                <a:defRPr/>
              </a:pPr>
              <a:t>16/11/2010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2AC67EF-3A49-4906-B530-30B5E26D38E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pic>
        <p:nvPicPr>
          <p:cNvPr id="1031" name="Imagen 7" descr="Interior14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3.jpeg"/><Relationship Id="rId9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12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1.png"/><Relationship Id="rId5" Type="http://schemas.openxmlformats.org/officeDocument/2006/relationships/image" Target="../media/image10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4.jpeg"/><Relationship Id="rId3" Type="http://schemas.openxmlformats.org/officeDocument/2006/relationships/image" Target="../media/image16.png"/><Relationship Id="rId7" Type="http://schemas.openxmlformats.org/officeDocument/2006/relationships/image" Target="../media/image11.png"/><Relationship Id="rId12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.jpeg"/><Relationship Id="rId5" Type="http://schemas.openxmlformats.org/officeDocument/2006/relationships/image" Target="../media/image9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12" Type="http://schemas.openxmlformats.org/officeDocument/2006/relationships/image" Target="../media/image2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2.png"/><Relationship Id="rId5" Type="http://schemas.openxmlformats.org/officeDocument/2006/relationships/image" Target="../media/image10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2.png"/><Relationship Id="rId3" Type="http://schemas.openxmlformats.org/officeDocument/2006/relationships/image" Target="../media/image28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9.png"/><Relationship Id="rId15" Type="http://schemas.openxmlformats.org/officeDocument/2006/relationships/image" Target="../media/image31.jpeg"/><Relationship Id="rId10" Type="http://schemas.openxmlformats.org/officeDocument/2006/relationships/image" Target="../media/image3.jpeg"/><Relationship Id="rId4" Type="http://schemas.openxmlformats.org/officeDocument/2006/relationships/image" Target="../media/image29.png"/><Relationship Id="rId9" Type="http://schemas.openxmlformats.org/officeDocument/2006/relationships/image" Target="../media/image8.png"/><Relationship Id="rId1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4.png"/><Relationship Id="rId5" Type="http://schemas.openxmlformats.org/officeDocument/2006/relationships/image" Target="../media/image11.png"/><Relationship Id="rId10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12" Type="http://schemas.openxmlformats.org/officeDocument/2006/relationships/image" Target="../media/image38.w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12.png"/><Relationship Id="rId5" Type="http://schemas.openxmlformats.org/officeDocument/2006/relationships/image" Target="../media/image29.png"/><Relationship Id="rId10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4.png"/><Relationship Id="rId5" Type="http://schemas.openxmlformats.org/officeDocument/2006/relationships/image" Target="../media/image11.png"/><Relationship Id="rId10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7.jpeg"/><Relationship Id="rId4" Type="http://schemas.openxmlformats.org/officeDocument/2006/relationships/image" Target="../media/image39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15.png"/><Relationship Id="rId10" Type="http://schemas.openxmlformats.org/officeDocument/2006/relationships/image" Target="../media/image41.pn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9.png"/><Relationship Id="rId3" Type="http://schemas.openxmlformats.org/officeDocument/2006/relationships/image" Target="../media/image28.png"/><Relationship Id="rId7" Type="http://schemas.openxmlformats.org/officeDocument/2006/relationships/image" Target="../media/image4.png"/><Relationship Id="rId12" Type="http://schemas.openxmlformats.org/officeDocument/2006/relationships/image" Target="../media/image40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44.png"/><Relationship Id="rId5" Type="http://schemas.openxmlformats.org/officeDocument/2006/relationships/image" Target="../media/image15.png"/><Relationship Id="rId10" Type="http://schemas.openxmlformats.org/officeDocument/2006/relationships/image" Target="../media/image41.png"/><Relationship Id="rId4" Type="http://schemas.openxmlformats.org/officeDocument/2006/relationships/image" Target="../media/image29.png"/><Relationship Id="rId9" Type="http://schemas.openxmlformats.org/officeDocument/2006/relationships/image" Target="../media/image43.jpeg"/><Relationship Id="rId1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n 4" descr="Portada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4 CuadroTexto"/>
          <p:cNvSpPr txBox="1">
            <a:spLocks noChangeArrowheads="1"/>
          </p:cNvSpPr>
          <p:nvPr/>
        </p:nvSpPr>
        <p:spPr bwMode="auto">
          <a:xfrm>
            <a:off x="3938008" y="208554"/>
            <a:ext cx="41208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4000" b="1" dirty="0" smtClean="0">
                <a:solidFill>
                  <a:srgbClr val="254061"/>
                </a:solidFill>
                <a:latin typeface="+mn-lt"/>
                <a:cs typeface="Arial" charset="0"/>
              </a:rPr>
              <a:t>Esquema de Facturación 2011</a:t>
            </a:r>
          </a:p>
        </p:txBody>
      </p:sp>
      <p:cxnSp>
        <p:nvCxnSpPr>
          <p:cNvPr id="8" name="7 Conector recto"/>
          <p:cNvCxnSpPr/>
          <p:nvPr/>
        </p:nvCxnSpPr>
        <p:spPr>
          <a:xfrm>
            <a:off x="4039608" y="1817224"/>
            <a:ext cx="510443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4 CuadroTexto"/>
          <p:cNvSpPr txBox="1">
            <a:spLocks noChangeArrowheads="1"/>
          </p:cNvSpPr>
          <p:nvPr/>
        </p:nvSpPr>
        <p:spPr bwMode="auto">
          <a:xfrm>
            <a:off x="4572000" y="2116167"/>
            <a:ext cx="370136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MX" sz="2600" b="1" i="1" dirty="0" smtClean="0">
                <a:solidFill>
                  <a:srgbClr val="254061"/>
                </a:solidFill>
                <a:latin typeface="+mn-lt"/>
                <a:cs typeface="Arial" charset="0"/>
              </a:rPr>
              <a:t>Facturación electrónica y en papel</a:t>
            </a:r>
            <a:endParaRPr lang="es-MX" sz="2600" b="1" dirty="0">
              <a:solidFill>
                <a:srgbClr val="254061"/>
              </a:solidFill>
              <a:latin typeface="+mn-lt"/>
              <a:cs typeface="Arial" charset="0"/>
            </a:endParaRPr>
          </a:p>
        </p:txBody>
      </p:sp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4421529" y="6340641"/>
            <a:ext cx="3738943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MX" sz="1900" b="1" dirty="0" smtClean="0">
                <a:solidFill>
                  <a:schemeClr val="bg1"/>
                </a:solidFill>
                <a:latin typeface="+mn-lt"/>
                <a:cs typeface="Arial" charset="0"/>
              </a:rPr>
              <a:t>Noviembre de 2010</a:t>
            </a:r>
            <a:endParaRPr lang="es-MX" sz="1900" b="1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Contenido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00063" y="627377"/>
            <a:ext cx="8001000" cy="56630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2800" b="1" kern="0" dirty="0" smtClean="0">
                <a:solidFill>
                  <a:schemeClr val="tx2"/>
                </a:solidFill>
                <a:latin typeface="+mn-lt"/>
              </a:rPr>
              <a:t>Antecedentes.</a:t>
            </a:r>
          </a:p>
          <a:p>
            <a:pPr marL="457200" indent="-457200"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2800" b="1" kern="0" dirty="0" smtClean="0">
                <a:solidFill>
                  <a:schemeClr val="tx2"/>
                </a:solidFill>
                <a:latin typeface="+mn-lt"/>
              </a:rPr>
              <a:t>Facturación en papel</a:t>
            </a:r>
          </a:p>
          <a:p>
            <a:pPr marL="1028700" lvl="1" indent="-571500"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s-MX" sz="2600" b="1" kern="0" dirty="0" smtClean="0">
                <a:solidFill>
                  <a:schemeClr val="tx2"/>
                </a:solidFill>
                <a:latin typeface="+mn-lt"/>
              </a:rPr>
              <a:t>Modelo 2010.</a:t>
            </a:r>
          </a:p>
          <a:p>
            <a:pPr marL="1028700" lvl="1" indent="-571500"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s-MX" sz="2600" b="1" kern="0" dirty="0" smtClean="0">
                <a:solidFill>
                  <a:schemeClr val="tx2"/>
                </a:solidFill>
                <a:latin typeface="+mn-lt"/>
                <a:cs typeface="+mn-cs"/>
              </a:rPr>
              <a:t>Modelo 2011.</a:t>
            </a:r>
          </a:p>
          <a:p>
            <a:pPr marL="457200" indent="-457200"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2800" b="1" kern="0" dirty="0" smtClean="0">
                <a:solidFill>
                  <a:schemeClr val="tx2"/>
                </a:solidFill>
                <a:latin typeface="+mn-lt"/>
              </a:rPr>
              <a:t>Facturación electrónica</a:t>
            </a:r>
          </a:p>
          <a:p>
            <a:pPr marL="1028700" lvl="1" indent="-571500"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s-MX" sz="2600" b="1" kern="0" dirty="0" smtClean="0">
                <a:solidFill>
                  <a:schemeClr val="tx2"/>
                </a:solidFill>
                <a:latin typeface="+mn-lt"/>
              </a:rPr>
              <a:t>Modelo 2010.</a:t>
            </a:r>
          </a:p>
          <a:p>
            <a:pPr marL="1028700" lvl="1" indent="-571500"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s-MX" sz="2600" b="1" kern="0" dirty="0" smtClean="0">
                <a:solidFill>
                  <a:schemeClr val="tx2"/>
                </a:solidFill>
                <a:latin typeface="+mn-lt"/>
                <a:cs typeface="+mn-cs"/>
              </a:rPr>
              <a:t>Modelo 2011.</a:t>
            </a:r>
            <a:endParaRPr lang="es-MX" sz="2600" b="1" kern="0" dirty="0">
              <a:solidFill>
                <a:schemeClr val="tx2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Objetivo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00063" y="1940459"/>
            <a:ext cx="8001000" cy="2677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800" kern="0" dirty="0" smtClean="0">
                <a:solidFill>
                  <a:schemeClr val="tx2"/>
                </a:solidFill>
                <a:latin typeface="+mn-lt"/>
              </a:rPr>
              <a:t>Identificar los aspectos principales del proceso de facturación en 2011 y la mecánica a seguir para el esquema electrónico y el impreso durante la etapa de transición de los modelos actuales a los nuevos.</a:t>
            </a:r>
            <a:endParaRPr lang="es-MX" sz="2800" kern="0" dirty="0">
              <a:solidFill>
                <a:schemeClr val="tx2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9144000" cy="6333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4000" b="1" dirty="0" smtClean="0">
                <a:solidFill>
                  <a:schemeClr val="tx2"/>
                </a:solidFill>
              </a:rPr>
              <a:t>Antecedentes y conceptos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Antecedentes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Tipos de comprobantes con efectos fiscales: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MX" sz="1600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(Deducción o acreditamiento)</a:t>
            </a:r>
          </a:p>
        </p:txBody>
      </p:sp>
      <p:graphicFrame>
        <p:nvGraphicFramePr>
          <p:cNvPr id="58" name="57 Tabla"/>
          <p:cNvGraphicFramePr>
            <a:graphicFrameLocks noGrp="1"/>
          </p:cNvGraphicFramePr>
          <p:nvPr/>
        </p:nvGraphicFramePr>
        <p:xfrm>
          <a:off x="2872321" y="1057127"/>
          <a:ext cx="4481786" cy="309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893"/>
                <a:gridCol w="2240893"/>
              </a:tblGrid>
              <a:tr h="265761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Facturación en papel</a:t>
                      </a:r>
                      <a:endParaRPr lang="es-MX" sz="1600" dirty="0"/>
                    </a:p>
                  </a:txBody>
                  <a:tcPr anchor="ctr"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Facturación electrónica</a:t>
                      </a:r>
                      <a:endParaRPr lang="es-MX" sz="1600" dirty="0"/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241601">
                <a:tc>
                  <a:txBody>
                    <a:bodyPr/>
                    <a:lstStyle/>
                    <a:p>
                      <a:pPr>
                        <a:buAutoNum type="arabicParenR"/>
                      </a:pPr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 Facturas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rowSpan="6"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1) Efecto de Ingreso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2)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Recibo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de honorarios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3) Recibo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de pago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4) Recibo de arrendamiento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5) Recibo de donativos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6) Nota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de cargo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7) Nota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de crédito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rowSpan="2"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2) Efecto de Egreso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8) Nota de devolución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anchor="ctr"/>
                </a:tc>
              </a:tr>
              <a:tr h="2416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9) Carta de porte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3) Efecto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de Traslado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9" name="58 Rectángulo"/>
          <p:cNvSpPr/>
          <p:nvPr/>
        </p:nvSpPr>
        <p:spPr bwMode="auto">
          <a:xfrm>
            <a:off x="5643" y="4343767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Tipos de comprobantes sin efectos fiscales:</a:t>
            </a:r>
          </a:p>
          <a:p>
            <a:pPr marL="457200" lvl="0" indent="-457200" defTabSz="914400"/>
            <a:r>
              <a:rPr lang="es-MX" sz="1600" i="1" dirty="0" smtClean="0">
                <a:solidFill>
                  <a:srgbClr val="1F497D"/>
                </a:solidFill>
                <a:latin typeface="Calibri"/>
              </a:rPr>
              <a:t>(Sin deducción ni acreditamiento)</a:t>
            </a:r>
          </a:p>
        </p:txBody>
      </p:sp>
      <p:graphicFrame>
        <p:nvGraphicFramePr>
          <p:cNvPr id="60" name="59 Tabla"/>
          <p:cNvGraphicFramePr>
            <a:graphicFrameLocks noGrp="1"/>
          </p:cNvGraphicFramePr>
          <p:nvPr/>
        </p:nvGraphicFramePr>
        <p:xfrm>
          <a:off x="2891775" y="4828253"/>
          <a:ext cx="446233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166"/>
                <a:gridCol w="2231166"/>
              </a:tblGrid>
              <a:tr h="265761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Facturación en papel</a:t>
                      </a:r>
                      <a:endParaRPr lang="es-MX" sz="1600" dirty="0"/>
                    </a:p>
                  </a:txBody>
                  <a:tcPr anchor="ctr"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Facturación electrónica</a:t>
                      </a:r>
                      <a:endParaRPr lang="es-MX" sz="1600" dirty="0"/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241601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Nota de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venta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MX" sz="1600" dirty="0"/>
                    </a:p>
                  </a:txBody>
                  <a:tcPr anchor="ctr"/>
                </a:tc>
              </a:tr>
              <a:tr h="241601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Nota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de mostrador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MX" sz="1600" dirty="0"/>
                    </a:p>
                  </a:txBody>
                  <a:tcPr anchor="ctr"/>
                </a:tc>
              </a:tr>
              <a:tr h="241601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2"/>
                          </a:solidFill>
                        </a:rPr>
                        <a:t>(venta</a:t>
                      </a:r>
                      <a:r>
                        <a:rPr lang="es-MX" sz="1400" baseline="0" dirty="0" smtClean="0">
                          <a:solidFill>
                            <a:schemeClr val="tx2"/>
                          </a:solidFill>
                        </a:rPr>
                        <a:t> al público en general)</a:t>
                      </a:r>
                      <a:endParaRPr lang="es-MX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MX" sz="1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Elipse"/>
          <p:cNvSpPr/>
          <p:nvPr/>
        </p:nvSpPr>
        <p:spPr>
          <a:xfrm>
            <a:off x="6547868" y="609600"/>
            <a:ext cx="2541373" cy="25413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Elipse"/>
          <p:cNvSpPr/>
          <p:nvPr/>
        </p:nvSpPr>
        <p:spPr>
          <a:xfrm>
            <a:off x="6547868" y="4131272"/>
            <a:ext cx="2541373" cy="25413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Antecedentes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1819" y="853637"/>
            <a:ext cx="8521428" cy="5324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14400" lvl="1" indent="-457200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dirty="0" smtClean="0">
                <a:solidFill>
                  <a:schemeClr val="tx2"/>
                </a:solidFill>
                <a:latin typeface="+mn-lt"/>
              </a:rPr>
              <a:t>Esquema 2010</a:t>
            </a:r>
          </a:p>
          <a:p>
            <a:pPr marL="914400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MX" sz="2000" kern="0" dirty="0" smtClean="0">
                <a:solidFill>
                  <a:schemeClr val="tx2"/>
                </a:solidFill>
                <a:latin typeface="+mn-lt"/>
              </a:rPr>
              <a:t>La regla es el uso de papel</a:t>
            </a:r>
          </a:p>
          <a:p>
            <a:pPr marL="1371600" lvl="2" indent="-457200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98% de los contribuyentes emiten factura impresa</a:t>
            </a:r>
          </a:p>
          <a:p>
            <a:pPr marL="914400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MX" sz="2000" kern="0" dirty="0" smtClean="0">
                <a:solidFill>
                  <a:schemeClr val="tx2"/>
                </a:solidFill>
                <a:latin typeface="+mn-lt"/>
              </a:rPr>
              <a:t>La opción es usar factura electrónica</a:t>
            </a:r>
          </a:p>
          <a:p>
            <a:pPr marL="1371600" lvl="2" indent="-457200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2% de los contribuyente emiten factura electrónica</a:t>
            </a:r>
          </a:p>
          <a:p>
            <a:pPr marL="1371600" lvl="2" indent="-457200" algn="just" fontAlgn="auto">
              <a:spcBef>
                <a:spcPct val="50000"/>
              </a:spcBef>
              <a:spcAft>
                <a:spcPts val="0"/>
              </a:spcAft>
              <a:defRPr/>
            </a:pPr>
            <a:endParaRPr lang="es-MX" sz="1000" i="1" kern="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914400" lvl="1" indent="-457200" defTabSz="914400"/>
            <a:endParaRPr lang="es-MX" sz="2000" b="1" dirty="0" smtClean="0">
              <a:solidFill>
                <a:srgbClr val="1F497D"/>
              </a:solidFill>
              <a:latin typeface="Calibri"/>
            </a:endParaRPr>
          </a:p>
          <a:p>
            <a:pPr marL="914400" lvl="1" indent="-457200" defTabSz="914400"/>
            <a:endParaRPr lang="es-MX" sz="2000" b="1" dirty="0" smtClean="0">
              <a:solidFill>
                <a:srgbClr val="1F497D"/>
              </a:solidFill>
              <a:latin typeface="Calibri"/>
            </a:endParaRPr>
          </a:p>
          <a:p>
            <a:pPr marL="914400" lvl="1" indent="-457200" defTabSz="914400"/>
            <a:endParaRPr lang="es-MX" sz="2000" b="1" dirty="0" smtClean="0">
              <a:solidFill>
                <a:srgbClr val="1F497D"/>
              </a:solidFill>
              <a:latin typeface="Calibri"/>
            </a:endParaRPr>
          </a:p>
          <a:p>
            <a:pPr marL="914400" lvl="1" indent="-457200" defTabSz="914400"/>
            <a:r>
              <a:rPr lang="es-MX" sz="2000" b="1" dirty="0" smtClean="0">
                <a:solidFill>
                  <a:srgbClr val="1F497D"/>
                </a:solidFill>
                <a:latin typeface="Calibri"/>
              </a:rPr>
              <a:t>Esquema 2011</a:t>
            </a:r>
          </a:p>
          <a:p>
            <a:pPr marL="1371600" lvl="2" indent="-457200" algn="just" fontAlgn="auto">
              <a:spcBef>
                <a:spcPct val="50000"/>
              </a:spcBef>
              <a:spcAft>
                <a:spcPts val="0"/>
              </a:spcAft>
              <a:defRPr/>
            </a:pPr>
            <a:endParaRPr lang="es-MX" sz="1000" i="1" kern="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914400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MX" sz="2000" kern="0" dirty="0" smtClean="0">
                <a:solidFill>
                  <a:schemeClr val="tx2"/>
                </a:solidFill>
                <a:latin typeface="+mn-lt"/>
              </a:rPr>
              <a:t>La regla será el uso de la factura electrónica.</a:t>
            </a:r>
          </a:p>
          <a:p>
            <a:pPr marL="914400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es-MX" sz="2000" kern="0" dirty="0" smtClean="0">
              <a:solidFill>
                <a:schemeClr val="tx2"/>
              </a:solidFill>
              <a:latin typeface="+mn-lt"/>
            </a:endParaRPr>
          </a:p>
          <a:p>
            <a:pPr marL="914400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MX" sz="2000" kern="0" dirty="0" smtClean="0">
                <a:solidFill>
                  <a:schemeClr val="tx2"/>
                </a:solidFill>
                <a:latin typeface="+mn-lt"/>
              </a:rPr>
              <a:t>La opción será el uso de papel.</a:t>
            </a:r>
          </a:p>
        </p:txBody>
      </p:sp>
      <p:pic>
        <p:nvPicPr>
          <p:cNvPr id="6" name="5 Imagen" descr="factu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1117" y="1050068"/>
            <a:ext cx="1354875" cy="167367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pic>
        <p:nvPicPr>
          <p:cNvPr id="10" name="9 Imagen" descr="doc_xml_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91781" y="4578616"/>
            <a:ext cx="1653547" cy="1728743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sp>
        <p:nvSpPr>
          <p:cNvPr id="9" name="8 Flecha a la derecha con bandas"/>
          <p:cNvSpPr/>
          <p:nvPr/>
        </p:nvSpPr>
        <p:spPr>
          <a:xfrm rot="5400000">
            <a:off x="6954781" y="3186109"/>
            <a:ext cx="1727546" cy="920792"/>
          </a:xfrm>
          <a:prstGeom prst="stripedRightArrow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8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Elipse"/>
          <p:cNvSpPr/>
          <p:nvPr/>
        </p:nvSpPr>
        <p:spPr>
          <a:xfrm>
            <a:off x="182538" y="1204098"/>
            <a:ext cx="2183030" cy="21830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Elipse"/>
          <p:cNvSpPr/>
          <p:nvPr/>
        </p:nvSpPr>
        <p:spPr>
          <a:xfrm>
            <a:off x="182538" y="3661716"/>
            <a:ext cx="2183030" cy="21830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Antecedentes</a:t>
            </a:r>
            <a:endParaRPr lang="es-MX" sz="2600" b="1" dirty="0">
              <a:solidFill>
                <a:schemeClr val="tx2"/>
              </a:solidFill>
            </a:endParaRPr>
          </a:p>
        </p:txBody>
      </p:sp>
      <p:pic>
        <p:nvPicPr>
          <p:cNvPr id="11" name="10 Imagen" descr="factu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876" y="1607566"/>
            <a:ext cx="1158685" cy="143131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pic>
        <p:nvPicPr>
          <p:cNvPr id="13" name="12 Imagen" descr="doc_xml_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964" y="3864049"/>
            <a:ext cx="1664632" cy="1740331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sp>
        <p:nvSpPr>
          <p:cNvPr id="20" name="19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2000" b="1" dirty="0" smtClean="0">
                <a:solidFill>
                  <a:schemeClr val="tx2"/>
                </a:solidFill>
                <a:latin typeface="+mn-lt"/>
              </a:rPr>
              <a:t>Modelo 2010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1882569" y="1758338"/>
            <a:ext cx="6828554" cy="44165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00113" lvl="1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Factura impresa actual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Elaborada a través de Impresor Autorizado.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MX" sz="1900" b="1" i="1" kern="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900113" lvl="1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endParaRPr lang="es-MX" sz="2000" b="1" kern="0" dirty="0" smtClean="0">
              <a:solidFill>
                <a:schemeClr val="tx2"/>
              </a:solidFill>
              <a:latin typeface="+mn-lt"/>
            </a:endParaRPr>
          </a:p>
          <a:p>
            <a:pPr marL="900113" lvl="1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endParaRPr lang="es-MX" sz="2000" b="1" kern="0" dirty="0" smtClean="0">
              <a:solidFill>
                <a:schemeClr val="tx2"/>
              </a:solidFill>
              <a:latin typeface="+mn-lt"/>
            </a:endParaRPr>
          </a:p>
          <a:p>
            <a:pPr marL="900113" lvl="1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Factura electrónica actual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CFD o Comprobante Fiscal Digital.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Generada por:</a:t>
            </a:r>
          </a:p>
          <a:p>
            <a:pPr marL="1357313" lvl="3" indent="-4572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Medios propios</a:t>
            </a:r>
          </a:p>
          <a:p>
            <a:pPr marL="1357313" lvl="3" indent="-4572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 través de un Proveedor Autorizado de CFD (PACFD)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Elipse"/>
          <p:cNvSpPr/>
          <p:nvPr/>
        </p:nvSpPr>
        <p:spPr>
          <a:xfrm>
            <a:off x="145467" y="3963825"/>
            <a:ext cx="2183030" cy="21830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Elipse"/>
          <p:cNvSpPr/>
          <p:nvPr/>
        </p:nvSpPr>
        <p:spPr>
          <a:xfrm>
            <a:off x="145467" y="1191741"/>
            <a:ext cx="2183030" cy="21830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Antecedentes</a:t>
            </a:r>
            <a:endParaRPr lang="es-MX" sz="2600" b="1" dirty="0">
              <a:solidFill>
                <a:schemeClr val="tx2"/>
              </a:solidFill>
            </a:endParaRPr>
          </a:p>
        </p:txBody>
      </p:sp>
      <p:grpSp>
        <p:nvGrpSpPr>
          <p:cNvPr id="10" name="9 Grupo"/>
          <p:cNvGrpSpPr/>
          <p:nvPr/>
        </p:nvGrpSpPr>
        <p:grpSpPr>
          <a:xfrm>
            <a:off x="270" y="4104018"/>
            <a:ext cx="2123498" cy="1972308"/>
            <a:chOff x="270" y="4104018"/>
            <a:chExt cx="2123498" cy="1972308"/>
          </a:xfrm>
        </p:grpSpPr>
        <p:pic>
          <p:nvPicPr>
            <p:cNvPr id="17" name="16 Imagen" descr="InternetMonopolio02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830"/>
            <a:stretch>
              <a:fillRect/>
            </a:stretch>
          </p:blipFill>
          <p:spPr>
            <a:xfrm>
              <a:off x="270" y="4748980"/>
              <a:ext cx="1694980" cy="1327346"/>
            </a:xfrm>
            <a:prstGeom prst="rect">
              <a:avLst/>
            </a:prstGeom>
          </p:spPr>
        </p:pic>
        <p:pic>
          <p:nvPicPr>
            <p:cNvPr id="16" name="15 Imagen" descr="doc_xml_icon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607" y="4104018"/>
              <a:ext cx="1607161" cy="1680247"/>
            </a:xfrm>
            <a:prstGeom prst="rect">
              <a:avLst/>
            </a:prstGeom>
            <a:scene3d>
              <a:camera prst="isometricOffAxis2Left"/>
              <a:lightRig rig="threePt" dir="t"/>
            </a:scene3d>
          </p:spPr>
        </p:pic>
      </p:grpSp>
      <p:grpSp>
        <p:nvGrpSpPr>
          <p:cNvPr id="11" name="10 Grupo"/>
          <p:cNvGrpSpPr/>
          <p:nvPr/>
        </p:nvGrpSpPr>
        <p:grpSpPr>
          <a:xfrm>
            <a:off x="360612" y="1270264"/>
            <a:ext cx="1718918" cy="2380183"/>
            <a:chOff x="224685" y="1159051"/>
            <a:chExt cx="1718918" cy="2380183"/>
          </a:xfrm>
        </p:grpSpPr>
        <p:pic>
          <p:nvPicPr>
            <p:cNvPr id="14" name="13 Imagen" descr="factur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211" y="1159051"/>
              <a:ext cx="1242392" cy="1534721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isometricOffAxis2Left"/>
              <a:lightRig rig="threePt" dir="t"/>
            </a:scene3d>
          </p:spPr>
        </p:pic>
        <p:sp>
          <p:nvSpPr>
            <p:cNvPr id="19" name="18 Flecha circular"/>
            <p:cNvSpPr/>
            <p:nvPr/>
          </p:nvSpPr>
          <p:spPr>
            <a:xfrm rot="16200000">
              <a:off x="460853" y="2073623"/>
              <a:ext cx="1386488" cy="154473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910264"/>
                <a:gd name="adj5" fmla="val 12500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pic>
          <p:nvPicPr>
            <p:cNvPr id="15" name="0 Image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4685" y="2514195"/>
              <a:ext cx="663677" cy="663677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isometricOffAxis2Left"/>
              <a:lightRig rig="threePt" dir="t"/>
            </a:scene3d>
          </p:spPr>
        </p:pic>
      </p:grp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18889" y="1417145"/>
            <a:ext cx="7225110" cy="42934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00113" lvl="1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Factura impresa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Elaborada por medios propios.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Incluye un Código de Barras Bidimensional.</a:t>
            </a:r>
          </a:p>
          <a:p>
            <a:pPr marL="900113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es-MX" sz="2000" kern="0" dirty="0" smtClean="0">
              <a:solidFill>
                <a:schemeClr val="tx2"/>
              </a:solidFill>
              <a:latin typeface="+mn-lt"/>
            </a:endParaRPr>
          </a:p>
          <a:p>
            <a:pPr marL="900113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es-MX" sz="2000" kern="0" dirty="0" smtClean="0">
              <a:solidFill>
                <a:schemeClr val="tx2"/>
              </a:solidFill>
              <a:latin typeface="+mn-lt"/>
            </a:endParaRPr>
          </a:p>
          <a:p>
            <a:pPr marL="900113" lvl="1" indent="-457200" algn="just" fontAlgn="auto">
              <a:spcBef>
                <a:spcPct val="5000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es-MX" sz="2000" kern="0" dirty="0" smtClean="0">
              <a:solidFill>
                <a:schemeClr val="tx2"/>
              </a:solidFill>
              <a:latin typeface="+mn-lt"/>
            </a:endParaRPr>
          </a:p>
          <a:p>
            <a:pPr marL="900113" lvl="1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Factura electrónica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CFD-I o Comprobante Fiscal Digital por Internet.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Certificada mediante un Proveedor Autorizado de Certificación (PAC).</a:t>
            </a:r>
          </a:p>
        </p:txBody>
      </p:sp>
      <p:sp>
        <p:nvSpPr>
          <p:cNvPr id="12" name="11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2000" b="1" dirty="0" smtClean="0">
                <a:solidFill>
                  <a:schemeClr val="tx2"/>
                </a:solidFill>
                <a:latin typeface="+mn-lt"/>
              </a:rPr>
              <a:t>Modelo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3180" y="1412525"/>
            <a:ext cx="4450839" cy="2020527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7200" dirty="0" smtClean="0">
                <a:solidFill>
                  <a:schemeClr val="bg1"/>
                </a:solidFill>
              </a:rPr>
              <a:t>CFD</a:t>
            </a:r>
            <a:endParaRPr lang="es-MX" sz="7200" dirty="0">
              <a:solidFill>
                <a:schemeClr val="bg1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4454020" y="1408409"/>
            <a:ext cx="4694718" cy="2020527"/>
          </a:xfrm>
          <a:prstGeom prst="rect">
            <a:avLst/>
          </a:prstGeom>
          <a:solidFill>
            <a:schemeClr val="accent6">
              <a:lumMod val="75000"/>
              <a:alpha val="3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7200" dirty="0" smtClean="0">
                <a:solidFill>
                  <a:schemeClr val="bg1"/>
                </a:solidFill>
              </a:rPr>
              <a:t>CFD-I</a:t>
            </a:r>
            <a:endParaRPr lang="es-MX" sz="7200" dirty="0">
              <a:solidFill>
                <a:schemeClr val="bg1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4454019" y="3637937"/>
            <a:ext cx="4694774" cy="2020527"/>
          </a:xfrm>
          <a:prstGeom prst="rect">
            <a:avLst/>
          </a:prstGeom>
          <a:solidFill>
            <a:srgbClr val="254061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600" b="1" dirty="0" smtClean="0">
                <a:solidFill>
                  <a:schemeClr val="tx1"/>
                </a:solidFill>
              </a:rPr>
              <a:t>Solicitud de Folios con Fiel</a:t>
            </a:r>
          </a:p>
          <a:p>
            <a:pPr algn="r"/>
            <a:r>
              <a:rPr lang="es-MX" sz="1600" b="1" dirty="0" smtClean="0">
                <a:solidFill>
                  <a:schemeClr val="tx1"/>
                </a:solidFill>
              </a:rPr>
              <a:t>por el propio contribuyente</a:t>
            </a:r>
          </a:p>
          <a:p>
            <a:pPr algn="r"/>
            <a:endParaRPr lang="es-MX" sz="1600" b="1" dirty="0" smtClean="0">
              <a:solidFill>
                <a:schemeClr val="tx1"/>
              </a:solidFill>
            </a:endParaRPr>
          </a:p>
          <a:p>
            <a:pPr algn="r"/>
            <a:endParaRPr lang="es-MX" sz="1600" b="1" dirty="0" smtClean="0">
              <a:solidFill>
                <a:schemeClr val="tx1"/>
              </a:solidFill>
            </a:endParaRPr>
          </a:p>
          <a:p>
            <a:pPr algn="r"/>
            <a:r>
              <a:rPr lang="es-MX" sz="1600" b="1" dirty="0" smtClean="0">
                <a:solidFill>
                  <a:schemeClr val="tx1"/>
                </a:solidFill>
              </a:rPr>
              <a:t>Elaboración por medios propios</a:t>
            </a:r>
          </a:p>
          <a:p>
            <a:pPr algn="r"/>
            <a:r>
              <a:rPr lang="es-MX" sz="1600" b="1" dirty="0" smtClean="0">
                <a:solidFill>
                  <a:schemeClr val="tx1"/>
                </a:solidFill>
              </a:rPr>
              <a:t>con Código de Barras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7" y="3633017"/>
            <a:ext cx="4454012" cy="2020527"/>
          </a:xfrm>
          <a:prstGeom prst="rect">
            <a:avLst/>
          </a:prstGeom>
          <a:solidFill>
            <a:srgbClr val="31859C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chemeClr val="tx1"/>
                </a:solidFill>
              </a:rPr>
              <a:t>Aprobación de folios y</a:t>
            </a:r>
          </a:p>
          <a:p>
            <a:r>
              <a:rPr lang="es-MX" sz="1600" b="1" dirty="0" smtClean="0">
                <a:solidFill>
                  <a:schemeClr val="tx1"/>
                </a:solidFill>
              </a:rPr>
              <a:t>Elaboración por medio de un</a:t>
            </a:r>
          </a:p>
          <a:p>
            <a:r>
              <a:rPr lang="es-MX" sz="1600" b="1" dirty="0" smtClean="0">
                <a:solidFill>
                  <a:schemeClr val="tx1"/>
                </a:solidFill>
              </a:rPr>
              <a:t>Impresor Autorizado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4694790" y="1422697"/>
            <a:ext cx="4454013" cy="20205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MX" sz="1600" b="1" dirty="0" smtClean="0">
              <a:solidFill>
                <a:schemeClr val="tx1"/>
              </a:solidFill>
            </a:endParaRPr>
          </a:p>
          <a:p>
            <a:pPr algn="r"/>
            <a:endParaRPr lang="es-MX" sz="1600" b="1" dirty="0" smtClean="0">
              <a:solidFill>
                <a:schemeClr val="tx1"/>
              </a:solidFill>
            </a:endParaRPr>
          </a:p>
          <a:p>
            <a:pPr algn="r"/>
            <a:endParaRPr lang="es-MX" sz="1600" b="1" dirty="0" smtClean="0">
              <a:solidFill>
                <a:schemeClr val="tx1"/>
              </a:solidFill>
            </a:endParaRPr>
          </a:p>
          <a:p>
            <a:pPr algn="r"/>
            <a:endParaRPr lang="es-MX" sz="1600" b="1" dirty="0" smtClean="0">
              <a:solidFill>
                <a:schemeClr val="tx1"/>
              </a:solidFill>
            </a:endParaRPr>
          </a:p>
          <a:p>
            <a:pPr algn="r"/>
            <a:endParaRPr lang="es-MX" sz="1600" b="1" dirty="0" smtClean="0">
              <a:solidFill>
                <a:schemeClr val="tx1"/>
              </a:solidFill>
            </a:endParaRPr>
          </a:p>
          <a:p>
            <a:pPr algn="r"/>
            <a:r>
              <a:rPr lang="es-MX" sz="1600" b="1" dirty="0" smtClean="0">
                <a:solidFill>
                  <a:schemeClr val="tx1"/>
                </a:solidFill>
              </a:rPr>
              <a:t>Certificación a través de un</a:t>
            </a:r>
          </a:p>
          <a:p>
            <a:pPr algn="r"/>
            <a:r>
              <a:rPr lang="es-MX" sz="1600" b="1" dirty="0" smtClean="0">
                <a:solidFill>
                  <a:schemeClr val="tx1"/>
                </a:solidFill>
              </a:rPr>
              <a:t>Proveedor Autorizado</a:t>
            </a:r>
            <a:endParaRPr lang="es-MX" sz="1600" b="1" dirty="0">
              <a:solidFill>
                <a:schemeClr val="tx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Antecedentes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2000" b="1" dirty="0" smtClean="0">
                <a:solidFill>
                  <a:schemeClr val="tx2"/>
                </a:solidFill>
                <a:latin typeface="+mn-lt"/>
              </a:rPr>
              <a:t>Modelos de facturación</a:t>
            </a:r>
          </a:p>
        </p:txBody>
      </p:sp>
      <p:sp>
        <p:nvSpPr>
          <p:cNvPr id="9" name="8 Elipse"/>
          <p:cNvSpPr/>
          <p:nvPr/>
        </p:nvSpPr>
        <p:spPr>
          <a:xfrm>
            <a:off x="2088296" y="1191742"/>
            <a:ext cx="4547284" cy="4639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13" name="12 Diagrama"/>
          <p:cNvGraphicFramePr/>
          <p:nvPr/>
        </p:nvGraphicFramePr>
        <p:xfrm>
          <a:off x="560446" y="887294"/>
          <a:ext cx="7772400" cy="4943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13 Flecha circular"/>
          <p:cNvSpPr/>
          <p:nvPr/>
        </p:nvSpPr>
        <p:spPr>
          <a:xfrm rot="20316362">
            <a:off x="2475085" y="1392252"/>
            <a:ext cx="3176777" cy="236038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085694"/>
              <a:gd name="adj5" fmla="val 12500"/>
            </a:avLst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5" name="14 Flecha circular"/>
          <p:cNvSpPr/>
          <p:nvPr/>
        </p:nvSpPr>
        <p:spPr>
          <a:xfrm rot="1283638" flipV="1">
            <a:off x="2454487" y="3274632"/>
            <a:ext cx="3176777" cy="236038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085694"/>
              <a:gd name="adj5" fmla="val 12500"/>
            </a:avLst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6" name="15 Circular"/>
          <p:cNvSpPr/>
          <p:nvPr/>
        </p:nvSpPr>
        <p:spPr>
          <a:xfrm>
            <a:off x="8444400" y="616614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7" name="16 Circular"/>
          <p:cNvSpPr/>
          <p:nvPr/>
        </p:nvSpPr>
        <p:spPr>
          <a:xfrm rot="5400000">
            <a:off x="8444398" y="616811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8" name="17 Circular"/>
          <p:cNvSpPr/>
          <p:nvPr/>
        </p:nvSpPr>
        <p:spPr>
          <a:xfrm rot="10800000">
            <a:off x="8436778" y="616811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9" name="18 Circular"/>
          <p:cNvSpPr/>
          <p:nvPr/>
        </p:nvSpPr>
        <p:spPr>
          <a:xfrm rot="16200000">
            <a:off x="8436780" y="6168116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3246" y="1412525"/>
            <a:ext cx="4296905" cy="20205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chemeClr val="tx1"/>
                </a:solidFill>
              </a:rPr>
              <a:t>Emisión por medios propios</a:t>
            </a:r>
          </a:p>
          <a:p>
            <a:endParaRPr lang="es-MX" sz="1600" b="1" dirty="0" smtClean="0">
              <a:solidFill>
                <a:schemeClr val="tx1"/>
              </a:solidFill>
            </a:endParaRPr>
          </a:p>
          <a:p>
            <a:endParaRPr lang="es-MX" sz="1600" b="1" dirty="0" smtClean="0">
              <a:solidFill>
                <a:schemeClr val="tx1"/>
              </a:solidFill>
            </a:endParaRPr>
          </a:p>
          <a:p>
            <a:endParaRPr lang="es-MX" sz="1600" b="1" dirty="0" smtClean="0">
              <a:solidFill>
                <a:schemeClr val="tx1"/>
              </a:solidFill>
            </a:endParaRPr>
          </a:p>
          <a:p>
            <a:r>
              <a:rPr lang="es-MX" sz="1600" b="1" dirty="0" smtClean="0">
                <a:solidFill>
                  <a:schemeClr val="tx1"/>
                </a:solidFill>
              </a:rPr>
              <a:t>o a través de proveedor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 descr="C:\Users\SACB696E\AppData\Local\Microsoft\Windows\Temporary Internet Files\Content.IE5\SNAXZ0SS\MP900402487[1]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36373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0" y="0"/>
            <a:ext cx="9144000" cy="636373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s-MX" sz="4000" b="1" dirty="0" smtClean="0">
                <a:solidFill>
                  <a:schemeClr val="tx2"/>
                </a:solidFill>
              </a:rPr>
              <a:t>Facturación en papel</a:t>
            </a:r>
          </a:p>
          <a:p>
            <a:r>
              <a:rPr lang="es-MX" sz="2800" b="1" dirty="0" smtClean="0">
                <a:solidFill>
                  <a:schemeClr val="tx2"/>
                </a:solidFill>
              </a:rPr>
              <a:t>Modelo 2010</a:t>
            </a:r>
          </a:p>
        </p:txBody>
      </p:sp>
      <p:graphicFrame>
        <p:nvGraphicFramePr>
          <p:cNvPr id="7" name="6 Diagrama"/>
          <p:cNvGraphicFramePr/>
          <p:nvPr/>
        </p:nvGraphicFramePr>
        <p:xfrm>
          <a:off x="4527757" y="0"/>
          <a:ext cx="4616243" cy="4365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"/>
          <p:cNvSpPr/>
          <p:nvPr/>
        </p:nvSpPr>
        <p:spPr>
          <a:xfrm>
            <a:off x="0" y="2391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2010</a:t>
            </a:r>
            <a:endParaRPr lang="es-MX" sz="2600" b="1" dirty="0">
              <a:solidFill>
                <a:schemeClr val="tx2"/>
              </a:solidFill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0" y="609600"/>
            <a:ext cx="9144000" cy="5754130"/>
            <a:chOff x="0" y="609600"/>
            <a:chExt cx="9144000" cy="5754130"/>
          </a:xfrm>
        </p:grpSpPr>
        <p:pic>
          <p:nvPicPr>
            <p:cNvPr id="22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609600"/>
              <a:ext cx="9144000" cy="5754130"/>
            </a:xfrm>
            <a:prstGeom prst="rect">
              <a:avLst/>
            </a:prstGeom>
            <a:noFill/>
          </p:spPr>
        </p:pic>
        <p:sp>
          <p:nvSpPr>
            <p:cNvPr id="23" name="22 Rectángulo"/>
            <p:cNvSpPr/>
            <p:nvPr/>
          </p:nvSpPr>
          <p:spPr>
            <a:xfrm>
              <a:off x="0" y="611991"/>
              <a:ext cx="9144000" cy="5751739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s-MX" sz="2800" b="1" dirty="0" smtClean="0">
                <a:solidFill>
                  <a:schemeClr val="tx2"/>
                </a:solidFill>
              </a:endParaRPr>
            </a:p>
          </p:txBody>
        </p:sp>
      </p:grp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09622" y="840258"/>
            <a:ext cx="8127753" cy="52322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600" b="1" dirty="0" smtClean="0">
                <a:solidFill>
                  <a:srgbClr val="1F497D"/>
                </a:solidFill>
                <a:latin typeface="+mj-lt"/>
                <a:cs typeface="Arial" charset="0"/>
              </a:rPr>
              <a:t>Elaboración</a:t>
            </a:r>
            <a:endParaRPr lang="es-ES" sz="2600" b="1" dirty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Sólo a través de un Impresor Autorizado.</a:t>
            </a:r>
            <a:endParaRPr lang="es-ES" b="1" u="sng" kern="0" dirty="0" smtClean="0">
              <a:solidFill>
                <a:srgbClr val="1F497D"/>
              </a:solidFill>
              <a:latin typeface="Calibri"/>
            </a:endParaRP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Sólo podrán ser elaboradas hasta el 31/Dic/2010.</a:t>
            </a: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r>
              <a:rPr lang="es-ES" sz="2600" b="1" dirty="0" smtClean="0">
                <a:solidFill>
                  <a:srgbClr val="1F497D"/>
                </a:solidFill>
                <a:latin typeface="+mj-lt"/>
                <a:cs typeface="Arial" charset="0"/>
              </a:rPr>
              <a:t>Vigencia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A partir de su fecha de elaboración, tienen una vigencia de dos años.</a:t>
            </a: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r>
              <a:rPr lang="es-ES" sz="2600" b="1" dirty="0" smtClean="0">
                <a:solidFill>
                  <a:srgbClr val="1F497D"/>
                </a:solidFill>
                <a:latin typeface="+mj-lt"/>
                <a:cs typeface="Arial" charset="0"/>
              </a:rPr>
              <a:t>Uso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Se podrán usar en 2011 y 2012, mientras sean vigentes.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En transacciones de cualquier monto.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Expedidas por cualquier contribuyente, sin importar sus ingresos anuales.</a:t>
            </a:r>
          </a:p>
        </p:txBody>
      </p:sp>
      <p:sp>
        <p:nvSpPr>
          <p:cNvPr id="11" name="10 Circular"/>
          <p:cNvSpPr/>
          <p:nvPr/>
        </p:nvSpPr>
        <p:spPr>
          <a:xfrm>
            <a:off x="8469641" y="6020504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2" name="11 Circular"/>
          <p:cNvSpPr/>
          <p:nvPr/>
        </p:nvSpPr>
        <p:spPr>
          <a:xfrm rot="5400000">
            <a:off x="8469639" y="6022479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12 Circular"/>
          <p:cNvSpPr/>
          <p:nvPr/>
        </p:nvSpPr>
        <p:spPr>
          <a:xfrm rot="16200000">
            <a:off x="8462021" y="6022477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" name="13 Circular"/>
          <p:cNvSpPr/>
          <p:nvPr/>
        </p:nvSpPr>
        <p:spPr>
          <a:xfrm rot="10800000">
            <a:off x="8326090" y="5656506"/>
            <a:ext cx="1201494" cy="1201494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5" name="14 Redondear rectángulo de esquina sencilla"/>
          <p:cNvSpPr/>
          <p:nvPr/>
        </p:nvSpPr>
        <p:spPr>
          <a:xfrm>
            <a:off x="8387875" y="6351373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2010</a:t>
            </a:r>
            <a:endParaRPr lang="es-MX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57 Grupo"/>
          <p:cNvGrpSpPr/>
          <p:nvPr/>
        </p:nvGrpSpPr>
        <p:grpSpPr>
          <a:xfrm>
            <a:off x="0" y="609600"/>
            <a:ext cx="9144000" cy="5754130"/>
            <a:chOff x="0" y="609600"/>
            <a:chExt cx="9144000" cy="5754130"/>
          </a:xfrm>
        </p:grpSpPr>
        <p:pic>
          <p:nvPicPr>
            <p:cNvPr id="60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609600"/>
              <a:ext cx="9144000" cy="5754130"/>
            </a:xfrm>
            <a:prstGeom prst="rect">
              <a:avLst/>
            </a:prstGeom>
            <a:noFill/>
          </p:spPr>
        </p:pic>
        <p:sp>
          <p:nvSpPr>
            <p:cNvPr id="61" name="60 Rectángulo"/>
            <p:cNvSpPr/>
            <p:nvPr/>
          </p:nvSpPr>
          <p:spPr>
            <a:xfrm>
              <a:off x="0" y="611991"/>
              <a:ext cx="9144000" cy="5751739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s-MX" sz="2800" b="1" dirty="0" smtClean="0">
                <a:solidFill>
                  <a:schemeClr val="tx2"/>
                </a:solidFill>
              </a:endParaRPr>
            </a:p>
          </p:txBody>
        </p:sp>
      </p:grpSp>
      <p:sp>
        <p:nvSpPr>
          <p:cNvPr id="153" name="152 Flecha doblada"/>
          <p:cNvSpPr/>
          <p:nvPr/>
        </p:nvSpPr>
        <p:spPr>
          <a:xfrm flipH="1">
            <a:off x="5084044" y="2507313"/>
            <a:ext cx="3992586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31859C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6" name="145 Flecha doblada"/>
          <p:cNvSpPr/>
          <p:nvPr/>
        </p:nvSpPr>
        <p:spPr>
          <a:xfrm>
            <a:off x="86548" y="2502393"/>
            <a:ext cx="4997497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31859C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7" name="146 Rectángulo redondeado"/>
          <p:cNvSpPr/>
          <p:nvPr/>
        </p:nvSpPr>
        <p:spPr bwMode="auto">
          <a:xfrm>
            <a:off x="94209" y="4540046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97" name="55 Pentágono"/>
          <p:cNvSpPr>
            <a:spLocks noChangeArrowheads="1"/>
          </p:cNvSpPr>
          <p:nvPr/>
        </p:nvSpPr>
        <p:spPr bwMode="auto">
          <a:xfrm>
            <a:off x="578408" y="1327817"/>
            <a:ext cx="1714500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0" name="71 Cheurón"/>
          <p:cNvSpPr>
            <a:spLocks noChangeArrowheads="1"/>
          </p:cNvSpPr>
          <p:nvPr/>
        </p:nvSpPr>
        <p:spPr bwMode="auto">
          <a:xfrm>
            <a:off x="6406333" y="1327817"/>
            <a:ext cx="2042502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02" name="65 Cheurón"/>
          <p:cNvSpPr>
            <a:spLocks noChangeArrowheads="1"/>
          </p:cNvSpPr>
          <p:nvPr/>
        </p:nvSpPr>
        <p:spPr bwMode="auto">
          <a:xfrm>
            <a:off x="4221685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7" name="59 Cheurón"/>
          <p:cNvSpPr>
            <a:spLocks noChangeArrowheads="1"/>
          </p:cNvSpPr>
          <p:nvPr/>
        </p:nvSpPr>
        <p:spPr bwMode="auto">
          <a:xfrm>
            <a:off x="2073200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2095046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11" name="110 Elipse"/>
          <p:cNvSpPr/>
          <p:nvPr/>
        </p:nvSpPr>
        <p:spPr>
          <a:xfrm>
            <a:off x="427365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12" name="111 Elipse"/>
          <p:cNvSpPr/>
          <p:nvPr/>
        </p:nvSpPr>
        <p:spPr>
          <a:xfrm>
            <a:off x="6258431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13" name="112 Elipse"/>
          <p:cNvSpPr/>
          <p:nvPr/>
        </p:nvSpPr>
        <p:spPr>
          <a:xfrm>
            <a:off x="226839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14" name="Text Box 34"/>
          <p:cNvSpPr txBox="1">
            <a:spLocks noChangeArrowheads="1"/>
          </p:cNvSpPr>
          <p:nvPr/>
        </p:nvSpPr>
        <p:spPr bwMode="auto">
          <a:xfrm>
            <a:off x="994588" y="1795148"/>
            <a:ext cx="1180994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Acudir con un Impresor Autorizado</a:t>
            </a:r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>
            <a:off x="2848347" y="1662416"/>
            <a:ext cx="13498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El impresor solicita al SAT la aprobación de folios y series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3" name="Text Box 34"/>
          <p:cNvSpPr txBox="1">
            <a:spLocks noChangeArrowheads="1"/>
          </p:cNvSpPr>
          <p:nvPr/>
        </p:nvSpPr>
        <p:spPr bwMode="auto">
          <a:xfrm>
            <a:off x="5003204" y="1662416"/>
            <a:ext cx="141984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El impresor  elabora bloc de facturas con datos aprobados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4" name="Text Box 34"/>
          <p:cNvSpPr txBox="1">
            <a:spLocks noChangeArrowheads="1"/>
          </p:cNvSpPr>
          <p:nvPr/>
        </p:nvSpPr>
        <p:spPr bwMode="auto">
          <a:xfrm>
            <a:off x="6974747" y="1673149"/>
            <a:ext cx="12971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El emisor utiliza su bloc para expedir facturas a sus clientes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4" name="89 Grupo"/>
          <p:cNvGrpSpPr>
            <a:grpSpLocks/>
          </p:cNvGrpSpPr>
          <p:nvPr/>
        </p:nvGrpSpPr>
        <p:grpSpPr bwMode="auto">
          <a:xfrm>
            <a:off x="716854" y="2729204"/>
            <a:ext cx="1110270" cy="1505133"/>
            <a:chOff x="4500563" y="1357322"/>
            <a:chExt cx="1110278" cy="1505144"/>
          </a:xfrm>
        </p:grpSpPr>
        <p:sp>
          <p:nvSpPr>
            <p:cNvPr id="31" name="30 Rectángulo redondeado"/>
            <p:cNvSpPr/>
            <p:nvPr/>
          </p:nvSpPr>
          <p:spPr bwMode="auto">
            <a:xfrm>
              <a:off x="4572000" y="1357322"/>
              <a:ext cx="928694" cy="928695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pic>
          <p:nvPicPr>
            <p:cNvPr id="32" name="Picture 4" descr="C:\Users\SACB696E\AppData\Local\Microsoft\Windows\Temporary Internet Files\Content.IE5\B9UBJ0VY\MC900433943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7106" y="1758731"/>
              <a:ext cx="1103735" cy="1103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33 Rectángulo"/>
            <p:cNvSpPr/>
            <p:nvPr/>
          </p:nvSpPr>
          <p:spPr bwMode="auto">
            <a:xfrm>
              <a:off x="4500563" y="1368611"/>
              <a:ext cx="1071569" cy="35719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>
                  <a:solidFill>
                    <a:schemeClr val="tx2"/>
                  </a:solidFill>
                  <a:latin typeface="+mj-lt"/>
                  <a:cs typeface="+mn-cs"/>
                </a:rPr>
                <a:t>Impresor Autorizado</a:t>
              </a:r>
            </a:p>
          </p:txBody>
        </p:sp>
      </p:grpSp>
      <p:grpSp>
        <p:nvGrpSpPr>
          <p:cNvPr id="17" name="122 Grupo"/>
          <p:cNvGrpSpPr>
            <a:grpSpLocks/>
          </p:cNvGrpSpPr>
          <p:nvPr/>
        </p:nvGrpSpPr>
        <p:grpSpPr bwMode="auto">
          <a:xfrm>
            <a:off x="4576940" y="2728697"/>
            <a:ext cx="1907341" cy="1530354"/>
            <a:chOff x="3762094" y="1260632"/>
            <a:chExt cx="1907353" cy="1530206"/>
          </a:xfrm>
        </p:grpSpPr>
        <p:grpSp>
          <p:nvGrpSpPr>
            <p:cNvPr id="18" name="110 Grupo"/>
            <p:cNvGrpSpPr>
              <a:grpSpLocks/>
            </p:cNvGrpSpPr>
            <p:nvPr/>
          </p:nvGrpSpPr>
          <p:grpSpPr bwMode="auto">
            <a:xfrm>
              <a:off x="3762094" y="1260632"/>
              <a:ext cx="1347543" cy="1505494"/>
              <a:chOff x="4262160" y="1357285"/>
              <a:chExt cx="1347543" cy="1505494"/>
            </a:xfrm>
          </p:grpSpPr>
          <p:sp>
            <p:nvSpPr>
              <p:cNvPr id="39" name="38 Rectángulo redondeado"/>
              <p:cNvSpPr/>
              <p:nvPr/>
            </p:nvSpPr>
            <p:spPr bwMode="auto">
              <a:xfrm>
                <a:off x="4572000" y="1357285"/>
                <a:ext cx="928694" cy="928598"/>
              </a:xfrm>
              <a:prstGeom prst="roundRect">
                <a:avLst>
                  <a:gd name="adj" fmla="val 6853"/>
                </a:avLst>
              </a:prstGeom>
              <a:solidFill>
                <a:schemeClr val="tx2">
                  <a:lumMod val="20000"/>
                  <a:lumOff val="80000"/>
                  <a:alpha val="74902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s-MX">
                  <a:solidFill>
                    <a:schemeClr val="tx2"/>
                  </a:solidFill>
                  <a:cs typeface="+mn-cs"/>
                </a:endParaRPr>
              </a:p>
            </p:txBody>
          </p:sp>
          <p:sp>
            <p:nvSpPr>
              <p:cNvPr id="41" name="40 Rectángulo"/>
              <p:cNvSpPr/>
              <p:nvPr/>
            </p:nvSpPr>
            <p:spPr bwMode="auto">
              <a:xfrm>
                <a:off x="4466694" y="1384093"/>
                <a:ext cx="1143009" cy="31112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/>
              <a:p>
                <a:pPr algn="ctr">
                  <a:defRPr/>
                </a:pPr>
                <a:r>
                  <a:rPr lang="es-MX" sz="1500" b="1" dirty="0">
                    <a:solidFill>
                      <a:schemeClr val="tx2"/>
                    </a:solidFill>
                    <a:latin typeface="+mj-lt"/>
                    <a:cs typeface="+mn-cs"/>
                  </a:rPr>
                  <a:t>Impresor Autorizado</a:t>
                </a:r>
              </a:p>
            </p:txBody>
          </p:sp>
          <p:pic>
            <p:nvPicPr>
              <p:cNvPr id="42" name="Picture 4" descr="C:\Users\SACB696E\AppData\Local\Microsoft\Windows\Temporary Internet Files\Content.IE5\B9UBJ0VY\MC900433943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62160" y="1739703"/>
                <a:ext cx="1123076" cy="11230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8" name="37 Imagen" descr="factur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5954" y="1810638"/>
              <a:ext cx="793493" cy="9802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isometricOffAxis2Left"/>
              <a:lightRig rig="threePt" dir="t"/>
            </a:scene3d>
            <a:sp3d extrusionH="76200" prstMaterial="matte">
              <a:bevelT w="25400" h="12700" prst="hardEdge"/>
              <a:bevelB w="6350" h="31750"/>
              <a:extrusionClr>
                <a:schemeClr val="bg1"/>
              </a:extrusionClr>
            </a:sp3d>
          </p:spPr>
        </p:pic>
      </p:grpSp>
      <p:sp>
        <p:nvSpPr>
          <p:cNvPr id="126" name="125 Flecha circular"/>
          <p:cNvSpPr/>
          <p:nvPr/>
        </p:nvSpPr>
        <p:spPr>
          <a:xfrm rot="2661720" flipV="1">
            <a:off x="4703100" y="3032396"/>
            <a:ext cx="1337593" cy="148058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6245478"/>
              <a:gd name="adj5" fmla="val 1250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2010</a:t>
            </a:r>
            <a:endParaRPr lang="es-MX" sz="1500" b="1" dirty="0">
              <a:solidFill>
                <a:schemeClr val="tx2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 flipH="1">
            <a:off x="638" y="4806637"/>
            <a:ext cx="1282475" cy="1284448"/>
          </a:xfrm>
          <a:prstGeom prst="ellipse">
            <a:avLst/>
          </a:prstGeom>
          <a:blipFill rotWithShape="0">
            <a:blip r:embed="rId5" cstate="print"/>
            <a:stretch>
              <a:fillRect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5" name="74 Rectángulo"/>
          <p:cNvSpPr/>
          <p:nvPr/>
        </p:nvSpPr>
        <p:spPr bwMode="auto">
          <a:xfrm>
            <a:off x="103417" y="4558285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Emisor</a:t>
            </a:r>
          </a:p>
        </p:txBody>
      </p:sp>
      <p:sp>
        <p:nvSpPr>
          <p:cNvPr id="84" name="83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hacer para emitir estos comprobantes?</a:t>
            </a:r>
          </a:p>
        </p:txBody>
      </p:sp>
      <p:grpSp>
        <p:nvGrpSpPr>
          <p:cNvPr id="139" name="110 Grupo"/>
          <p:cNvGrpSpPr>
            <a:grpSpLocks/>
          </p:cNvGrpSpPr>
          <p:nvPr/>
        </p:nvGrpSpPr>
        <p:grpSpPr bwMode="auto">
          <a:xfrm>
            <a:off x="6766218" y="2730928"/>
            <a:ext cx="1143000" cy="928688"/>
            <a:chOff x="4466694" y="1357285"/>
            <a:chExt cx="1143009" cy="928598"/>
          </a:xfrm>
        </p:grpSpPr>
        <p:sp>
          <p:nvSpPr>
            <p:cNvPr id="141" name="140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42" name="141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Operación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148" name="Text Box 30"/>
          <p:cNvSpPr txBox="1">
            <a:spLocks noChangeArrowheads="1"/>
          </p:cNvSpPr>
          <p:nvPr/>
        </p:nvSpPr>
        <p:spPr bwMode="auto">
          <a:xfrm>
            <a:off x="2089959" y="4917949"/>
            <a:ext cx="2068349" cy="10698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RFC (estar inscrito).</a:t>
            </a:r>
            <a:endParaRPr lang="es-MX" sz="1200" dirty="0"/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Contar con actividad correspondiente al comprobante a elaborar.</a:t>
            </a:r>
            <a:endParaRPr lang="es-ES" sz="1200" dirty="0"/>
          </a:p>
        </p:txBody>
      </p:sp>
      <p:sp>
        <p:nvSpPr>
          <p:cNvPr id="150" name="Text Box 30"/>
          <p:cNvSpPr txBox="1">
            <a:spLocks noChangeArrowheads="1"/>
          </p:cNvSpPr>
          <p:nvPr/>
        </p:nvSpPr>
        <p:spPr bwMode="auto">
          <a:xfrm>
            <a:off x="4788552" y="4913515"/>
            <a:ext cx="2059547" cy="10698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Art. 29-A del Código Fiscal de la Federación.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Regla II.2.4.6 de la Resolución Miscelánea Fiscal.</a:t>
            </a:r>
            <a:endParaRPr lang="es-MX" sz="1200" dirty="0"/>
          </a:p>
        </p:txBody>
      </p:sp>
      <p:sp>
        <p:nvSpPr>
          <p:cNvPr id="151" name="Text Box 30"/>
          <p:cNvSpPr txBox="1">
            <a:spLocks noChangeArrowheads="1"/>
          </p:cNvSpPr>
          <p:nvPr/>
        </p:nvSpPr>
        <p:spPr bwMode="auto">
          <a:xfrm>
            <a:off x="4788552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comprobante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152" name="Text Box 30"/>
          <p:cNvSpPr txBox="1">
            <a:spLocks noChangeArrowheads="1"/>
          </p:cNvSpPr>
          <p:nvPr/>
        </p:nvSpPr>
        <p:spPr bwMode="auto">
          <a:xfrm>
            <a:off x="2090579" y="4426061"/>
            <a:ext cx="2067514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emisor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54" name="53 Rectángulo redondeado"/>
          <p:cNvSpPr/>
          <p:nvPr/>
        </p:nvSpPr>
        <p:spPr bwMode="auto">
          <a:xfrm>
            <a:off x="8107041" y="451705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55" name="Picture 65" descr="F:\Galería multimedia de Microsoft\j0432611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5385" b="10658"/>
          <a:stretch>
            <a:fillRect/>
          </a:stretch>
        </p:blipFill>
        <p:spPr bwMode="auto">
          <a:xfrm flipH="1">
            <a:off x="8384377" y="4720139"/>
            <a:ext cx="440138" cy="4695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6" name="Picture 63" descr="F:\Galería multimedia de Microsoft\j043261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4286" r="7143" b="6913"/>
          <a:stretch>
            <a:fillRect/>
          </a:stretch>
        </p:blipFill>
        <p:spPr bwMode="auto">
          <a:xfrm flipH="1">
            <a:off x="8027760" y="4821984"/>
            <a:ext cx="499239" cy="5975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7" name="Picture 66" descr="F:\Galería multimedia de Microsoft\j0432612.png"/>
          <p:cNvPicPr>
            <a:picLocks noChangeAspect="1" noChangeArrowheads="1"/>
          </p:cNvPicPr>
          <p:nvPr/>
        </p:nvPicPr>
        <p:blipFill>
          <a:blip r:embed="rId8" cstate="print"/>
          <a:srcRect l="9783" r="6444"/>
          <a:stretch>
            <a:fillRect/>
          </a:stretch>
        </p:blipFill>
        <p:spPr bwMode="auto">
          <a:xfrm flipH="1">
            <a:off x="8116249" y="4996263"/>
            <a:ext cx="807449" cy="9738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59" name="58 Rectángulo"/>
          <p:cNvSpPr/>
          <p:nvPr/>
        </p:nvSpPr>
        <p:spPr bwMode="auto">
          <a:xfrm>
            <a:off x="8116249" y="4535296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</a:p>
        </p:txBody>
      </p:sp>
      <p:sp>
        <p:nvSpPr>
          <p:cNvPr id="62" name="Text Box 34"/>
          <p:cNvSpPr txBox="1">
            <a:spLocks noChangeArrowheads="1"/>
          </p:cNvSpPr>
          <p:nvPr/>
        </p:nvSpPr>
        <p:spPr bwMode="auto">
          <a:xfrm>
            <a:off x="586806" y="1058891"/>
            <a:ext cx="5518720" cy="18466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dirty="0" smtClean="0">
                <a:solidFill>
                  <a:schemeClr val="bg1"/>
                </a:solidFill>
                <a:latin typeface="+mn-lt"/>
              </a:rPr>
              <a:t> S ó l o     h a s t a     e l     3 1    d e    D i c i e m b r e   d e   2 0 1 0 </a:t>
            </a:r>
          </a:p>
        </p:txBody>
      </p:sp>
      <p:pic>
        <p:nvPicPr>
          <p:cNvPr id="1039" name="Picture 15" descr="C:\Users\SACB696E\AppData\Local\Microsoft\Windows\Temporary Internet Files\Content.IE5\MO2AT06F\MC900285492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33966" y="2970879"/>
            <a:ext cx="1450489" cy="1458527"/>
          </a:xfrm>
          <a:prstGeom prst="rect">
            <a:avLst/>
          </a:prstGeom>
          <a:noFill/>
        </p:spPr>
      </p:pic>
      <p:sp>
        <p:nvSpPr>
          <p:cNvPr id="74" name="73 Circular"/>
          <p:cNvSpPr/>
          <p:nvPr/>
        </p:nvSpPr>
        <p:spPr>
          <a:xfrm>
            <a:off x="8469641" y="6020504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6" name="75 Circular"/>
          <p:cNvSpPr/>
          <p:nvPr/>
        </p:nvSpPr>
        <p:spPr>
          <a:xfrm rot="5400000">
            <a:off x="8469639" y="6022479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7" name="76 Circular"/>
          <p:cNvSpPr/>
          <p:nvPr/>
        </p:nvSpPr>
        <p:spPr>
          <a:xfrm rot="16200000">
            <a:off x="8462021" y="6022477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8" name="77 Circular"/>
          <p:cNvSpPr/>
          <p:nvPr/>
        </p:nvSpPr>
        <p:spPr>
          <a:xfrm rot="10800000">
            <a:off x="8326090" y="5656506"/>
            <a:ext cx="1201494" cy="1201494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9" name="78 Redondear rectángulo de esquina sencilla"/>
          <p:cNvSpPr/>
          <p:nvPr/>
        </p:nvSpPr>
        <p:spPr>
          <a:xfrm>
            <a:off x="8387875" y="6351373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2010</a:t>
            </a:r>
            <a:endParaRPr lang="es-MX" sz="15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83583" y="4012735"/>
            <a:ext cx="1086902" cy="39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5" name="124 Grupo"/>
          <p:cNvGrpSpPr/>
          <p:nvPr/>
        </p:nvGrpSpPr>
        <p:grpSpPr>
          <a:xfrm>
            <a:off x="2438930" y="2667622"/>
            <a:ext cx="1396655" cy="1452415"/>
            <a:chOff x="3696348" y="3886667"/>
            <a:chExt cx="1396655" cy="1452415"/>
          </a:xfrm>
        </p:grpSpPr>
        <p:sp>
          <p:nvSpPr>
            <p:cNvPr id="23" name="22 Rectángulo redondeado"/>
            <p:cNvSpPr/>
            <p:nvPr/>
          </p:nvSpPr>
          <p:spPr bwMode="auto">
            <a:xfrm>
              <a:off x="3897138" y="3937584"/>
              <a:ext cx="928688" cy="92868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pic>
          <p:nvPicPr>
            <p:cNvPr id="24" name="Picture 26" descr="Base de datos proceso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384448" y="4270534"/>
              <a:ext cx="708555" cy="808846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5" name="24 Rectángulo"/>
            <p:cNvSpPr/>
            <p:nvPr/>
          </p:nvSpPr>
          <p:spPr bwMode="auto">
            <a:xfrm>
              <a:off x="3829080" y="3886667"/>
              <a:ext cx="1244255" cy="4032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</a:rPr>
                <a:t>Aprobación</a:t>
              </a:r>
              <a:endParaRPr lang="es-MX" sz="1500" b="1" dirty="0" smtClean="0">
                <a:solidFill>
                  <a:schemeClr val="tx2"/>
                </a:solidFill>
                <a:latin typeface="+mn-lt"/>
                <a:cs typeface="+mn-cs"/>
              </a:endParaRPr>
            </a:p>
            <a:p>
              <a:pPr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  <a:cs typeface="+mn-cs"/>
                </a:rPr>
                <a:t>Folios</a:t>
              </a:r>
              <a:endParaRPr lang="es-MX" sz="15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pic>
          <p:nvPicPr>
            <p:cNvPr id="26" name="Picture 3" descr="C:\Users\SACB696E\AppData\Local\Microsoft\Windows\Temporary Internet Files\Content.IE5\3SNWTDIE\MC900434843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696348" y="4510720"/>
              <a:ext cx="828362" cy="82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1 Grupo"/>
          <p:cNvGrpSpPr/>
          <p:nvPr/>
        </p:nvGrpSpPr>
        <p:grpSpPr>
          <a:xfrm>
            <a:off x="0" y="3826309"/>
            <a:ext cx="9137797" cy="2487430"/>
            <a:chOff x="0" y="3826309"/>
            <a:chExt cx="9137797" cy="2487430"/>
          </a:xfrm>
        </p:grpSpPr>
        <p:pic>
          <p:nvPicPr>
            <p:cNvPr id="2054" name="Picture 6" descr="C:\Users\SACB696E\AppData\Local\Microsoft\Windows\Temporary Internet Files\Content.IE5\C1CBQ5FP\MP900408826[1]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r="33025"/>
            <a:stretch>
              <a:fillRect/>
            </a:stretch>
          </p:blipFill>
          <p:spPr bwMode="auto">
            <a:xfrm flipH="1">
              <a:off x="7465933" y="3826309"/>
              <a:ext cx="1671864" cy="2487430"/>
            </a:xfrm>
            <a:prstGeom prst="rect">
              <a:avLst/>
            </a:prstGeom>
            <a:noFill/>
          </p:spPr>
        </p:pic>
        <p:sp>
          <p:nvSpPr>
            <p:cNvPr id="21" name="20 Rectángulo"/>
            <p:cNvSpPr/>
            <p:nvPr/>
          </p:nvSpPr>
          <p:spPr>
            <a:xfrm>
              <a:off x="0" y="3826309"/>
              <a:ext cx="7465933" cy="24874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131049" y="3823872"/>
            <a:ext cx="3278776" cy="25391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400" b="1" dirty="0">
                <a:solidFill>
                  <a:srgbClr val="1F497D"/>
                </a:solidFill>
                <a:latin typeface="+mj-lt"/>
                <a:cs typeface="Arial" charset="0"/>
              </a:rPr>
              <a:t>Datos de Verificación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RFC del emisor</a:t>
            </a:r>
            <a:endParaRPr lang="es-ES" u="sng" kern="0" dirty="0" smtClean="0">
              <a:solidFill>
                <a:srgbClr val="1F497D"/>
              </a:solidFill>
              <a:latin typeface="Calibri"/>
            </a:endParaRP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Tipo de comprobante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Serie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Folio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Número de aprobación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0" y="2391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2010</a:t>
            </a:r>
            <a:endParaRPr lang="es-MX" sz="2600" b="1" dirty="0">
              <a:solidFill>
                <a:schemeClr val="tx2"/>
              </a:solidFill>
            </a:endParaRPr>
          </a:p>
        </p:txBody>
      </p:sp>
      <p:grpSp>
        <p:nvGrpSpPr>
          <p:cNvPr id="32" name="31 Grupo"/>
          <p:cNvGrpSpPr/>
          <p:nvPr/>
        </p:nvGrpSpPr>
        <p:grpSpPr>
          <a:xfrm>
            <a:off x="24620" y="-1408"/>
            <a:ext cx="5185251" cy="6780388"/>
            <a:chOff x="24620" y="-1408"/>
            <a:chExt cx="5185251" cy="6780388"/>
          </a:xfrm>
        </p:grpSpPr>
        <p:pic>
          <p:nvPicPr>
            <p:cNvPr id="26" name="25 Imagen" descr="FPapel 2010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" y="131049"/>
              <a:ext cx="4943273" cy="659103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11 Rectángulo"/>
            <p:cNvSpPr/>
            <p:nvPr/>
          </p:nvSpPr>
          <p:spPr>
            <a:xfrm>
              <a:off x="24620" y="6552101"/>
              <a:ext cx="2662460" cy="169978"/>
            </a:xfrm>
            <a:prstGeom prst="rect">
              <a:avLst/>
            </a:prstGeom>
            <a:solidFill>
              <a:srgbClr val="C00000">
                <a:alpha val="5098"/>
              </a:srgb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15 Elipse"/>
            <p:cNvSpPr/>
            <p:nvPr/>
          </p:nvSpPr>
          <p:spPr bwMode="auto">
            <a:xfrm>
              <a:off x="2674723" y="6498032"/>
              <a:ext cx="280948" cy="280948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s-MX" sz="1200" b="1" dirty="0" smtClean="0">
                  <a:solidFill>
                    <a:schemeClr val="bg1"/>
                  </a:solidFill>
                </a:rPr>
                <a:t>5</a:t>
              </a:r>
              <a:endParaRPr lang="es-MX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28 Elipse"/>
            <p:cNvSpPr/>
            <p:nvPr/>
          </p:nvSpPr>
          <p:spPr bwMode="auto">
            <a:xfrm>
              <a:off x="4928923" y="453916"/>
              <a:ext cx="280948" cy="280948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s-MX" sz="1200" b="1" dirty="0" smtClean="0">
                  <a:solidFill>
                    <a:schemeClr val="bg1"/>
                  </a:solidFill>
                </a:rPr>
                <a:t>4</a:t>
              </a:r>
              <a:endParaRPr lang="es-MX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812246" y="180477"/>
              <a:ext cx="1250412" cy="160848"/>
            </a:xfrm>
            <a:prstGeom prst="rect">
              <a:avLst/>
            </a:prstGeom>
            <a:solidFill>
              <a:srgbClr val="C00000">
                <a:alpha val="5098"/>
              </a:srgb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7" name="26 Rectángulo"/>
            <p:cNvSpPr/>
            <p:nvPr/>
          </p:nvSpPr>
          <p:spPr>
            <a:xfrm>
              <a:off x="3816362" y="369948"/>
              <a:ext cx="1246296" cy="224442"/>
            </a:xfrm>
            <a:prstGeom prst="rect">
              <a:avLst/>
            </a:prstGeom>
            <a:solidFill>
              <a:srgbClr val="C00000">
                <a:alpha val="5098"/>
              </a:srgb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621168" y="367847"/>
              <a:ext cx="1619290" cy="239504"/>
            </a:xfrm>
            <a:prstGeom prst="rect">
              <a:avLst/>
            </a:prstGeom>
            <a:solidFill>
              <a:srgbClr val="C00000">
                <a:alpha val="5098"/>
              </a:srgb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5" name="14 Elipse"/>
            <p:cNvSpPr/>
            <p:nvPr/>
          </p:nvSpPr>
          <p:spPr bwMode="auto">
            <a:xfrm>
              <a:off x="387849" y="201247"/>
              <a:ext cx="280948" cy="280948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s-MX" sz="1200" b="1" dirty="0" smtClean="0">
                  <a:solidFill>
                    <a:schemeClr val="bg1"/>
                  </a:solidFill>
                </a:rPr>
                <a:t>1</a:t>
              </a:r>
              <a:endParaRPr lang="es-MX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16 Elipse"/>
            <p:cNvSpPr/>
            <p:nvPr/>
          </p:nvSpPr>
          <p:spPr bwMode="auto">
            <a:xfrm>
              <a:off x="3659415" y="-1408"/>
              <a:ext cx="280948" cy="280948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s-MX" sz="1200" b="1" dirty="0" smtClean="0">
                  <a:solidFill>
                    <a:schemeClr val="bg1"/>
                  </a:solidFill>
                </a:rPr>
                <a:t>2</a:t>
              </a:r>
              <a:endParaRPr lang="es-MX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27 Elipse"/>
            <p:cNvSpPr/>
            <p:nvPr/>
          </p:nvSpPr>
          <p:spPr bwMode="auto">
            <a:xfrm>
              <a:off x="3651174" y="447560"/>
              <a:ext cx="280948" cy="280948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s-MX" sz="1200" b="1" dirty="0" smtClean="0">
                  <a:solidFill>
                    <a:schemeClr val="bg1"/>
                  </a:solidFill>
                </a:rPr>
                <a:t>3</a:t>
              </a:r>
              <a:endParaRPr lang="es-MX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12 Flecha curvada hacia la derecha"/>
          <p:cNvSpPr/>
          <p:nvPr/>
        </p:nvSpPr>
        <p:spPr bwMode="auto">
          <a:xfrm rot="13396335" flipV="1">
            <a:off x="4861373" y="747210"/>
            <a:ext cx="2364706" cy="3842066"/>
          </a:xfrm>
          <a:prstGeom prst="curvedRightArrow">
            <a:avLst>
              <a:gd name="adj1" fmla="val 25000"/>
              <a:gd name="adj2" fmla="val 78672"/>
              <a:gd name="adj3" fmla="val 2500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43000">
                <a:schemeClr val="accent5">
                  <a:lumMod val="90000"/>
                  <a:alpha val="21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24" name="23 Imagen" descr="imprenta_offset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72800" y="361888"/>
            <a:ext cx="3563762" cy="2752015"/>
          </a:xfrm>
          <a:prstGeom prst="rect">
            <a:avLst/>
          </a:prstGeom>
        </p:spPr>
      </p:pic>
      <p:sp>
        <p:nvSpPr>
          <p:cNvPr id="30" name="29 Circular"/>
          <p:cNvSpPr/>
          <p:nvPr/>
        </p:nvSpPr>
        <p:spPr>
          <a:xfrm>
            <a:off x="8469641" y="6020504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1" name="30 Circular"/>
          <p:cNvSpPr/>
          <p:nvPr/>
        </p:nvSpPr>
        <p:spPr>
          <a:xfrm rot="5400000">
            <a:off x="8469639" y="6022479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3" name="32 Circular"/>
          <p:cNvSpPr/>
          <p:nvPr/>
        </p:nvSpPr>
        <p:spPr>
          <a:xfrm rot="16200000">
            <a:off x="8462021" y="6022477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4" name="33 Circular"/>
          <p:cNvSpPr/>
          <p:nvPr/>
        </p:nvSpPr>
        <p:spPr>
          <a:xfrm rot="10800000">
            <a:off x="8326090" y="5656506"/>
            <a:ext cx="1201494" cy="1201494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1" name="40 Redondear rectángulo de esquina sencilla"/>
          <p:cNvSpPr/>
          <p:nvPr/>
        </p:nvSpPr>
        <p:spPr>
          <a:xfrm>
            <a:off x="8387875" y="6351373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2010</a:t>
            </a:r>
            <a:endParaRPr lang="es-MX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60 Grupo"/>
          <p:cNvGrpSpPr/>
          <p:nvPr/>
        </p:nvGrpSpPr>
        <p:grpSpPr>
          <a:xfrm>
            <a:off x="0" y="609600"/>
            <a:ext cx="9144000" cy="5754130"/>
            <a:chOff x="0" y="609600"/>
            <a:chExt cx="9144000" cy="5754130"/>
          </a:xfrm>
        </p:grpSpPr>
        <p:pic>
          <p:nvPicPr>
            <p:cNvPr id="63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609600"/>
              <a:ext cx="9144000" cy="5754130"/>
            </a:xfrm>
            <a:prstGeom prst="rect">
              <a:avLst/>
            </a:prstGeom>
            <a:noFill/>
          </p:spPr>
        </p:pic>
        <p:sp>
          <p:nvSpPr>
            <p:cNvPr id="65" name="64 Rectángulo"/>
            <p:cNvSpPr/>
            <p:nvPr/>
          </p:nvSpPr>
          <p:spPr>
            <a:xfrm>
              <a:off x="0" y="611991"/>
              <a:ext cx="9144000" cy="5751739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s-MX" sz="2800" b="1" dirty="0" smtClean="0">
                <a:solidFill>
                  <a:schemeClr val="tx2"/>
                </a:solidFill>
              </a:endParaRPr>
            </a:p>
          </p:txBody>
        </p:sp>
      </p:grpSp>
      <p:sp>
        <p:nvSpPr>
          <p:cNvPr id="153" name="152 Flecha doblada"/>
          <p:cNvSpPr/>
          <p:nvPr/>
        </p:nvSpPr>
        <p:spPr>
          <a:xfrm flipH="1">
            <a:off x="5368255" y="2507313"/>
            <a:ext cx="3708375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31859C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6" name="145 Flecha doblada"/>
          <p:cNvSpPr/>
          <p:nvPr/>
        </p:nvSpPr>
        <p:spPr>
          <a:xfrm>
            <a:off x="86548" y="2502393"/>
            <a:ext cx="5281707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31859C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7" name="55 Pentágono"/>
          <p:cNvSpPr>
            <a:spLocks noChangeArrowheads="1"/>
          </p:cNvSpPr>
          <p:nvPr/>
        </p:nvSpPr>
        <p:spPr bwMode="auto">
          <a:xfrm>
            <a:off x="586903" y="1327817"/>
            <a:ext cx="1714500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0" name="71 Cheurón"/>
          <p:cNvSpPr>
            <a:spLocks noChangeArrowheads="1"/>
          </p:cNvSpPr>
          <p:nvPr/>
        </p:nvSpPr>
        <p:spPr bwMode="auto">
          <a:xfrm>
            <a:off x="6727615" y="1327817"/>
            <a:ext cx="2042502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02" name="65 Cheurón"/>
          <p:cNvSpPr>
            <a:spLocks noChangeArrowheads="1"/>
          </p:cNvSpPr>
          <p:nvPr/>
        </p:nvSpPr>
        <p:spPr bwMode="auto">
          <a:xfrm>
            <a:off x="4431754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7" name="59 Cheurón"/>
          <p:cNvSpPr>
            <a:spLocks noChangeArrowheads="1"/>
          </p:cNvSpPr>
          <p:nvPr/>
        </p:nvSpPr>
        <p:spPr bwMode="auto">
          <a:xfrm>
            <a:off x="2184413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2134819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11" name="110 Elipse"/>
          <p:cNvSpPr/>
          <p:nvPr/>
        </p:nvSpPr>
        <p:spPr>
          <a:xfrm>
            <a:off x="4397996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12" name="111 Elipse"/>
          <p:cNvSpPr/>
          <p:nvPr/>
        </p:nvSpPr>
        <p:spPr>
          <a:xfrm>
            <a:off x="6651153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13" name="112 Elipse"/>
          <p:cNvSpPr/>
          <p:nvPr/>
        </p:nvSpPr>
        <p:spPr>
          <a:xfrm>
            <a:off x="163894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14" name="Text Box 34"/>
          <p:cNvSpPr txBox="1">
            <a:spLocks noChangeArrowheads="1"/>
          </p:cNvSpPr>
          <p:nvPr/>
        </p:nvSpPr>
        <p:spPr bwMode="auto">
          <a:xfrm>
            <a:off x="1003083" y="1795148"/>
            <a:ext cx="1180994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Verificar que la factura sea vigente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>
            <a:off x="5301295" y="1701800"/>
            <a:ext cx="13498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Verificar los datos de la factura en la página del SAT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3" name="Text Box 34"/>
          <p:cNvSpPr txBox="1">
            <a:spLocks noChangeArrowheads="1"/>
          </p:cNvSpPr>
          <p:nvPr/>
        </p:nvSpPr>
        <p:spPr bwMode="auto">
          <a:xfrm>
            <a:off x="2942823" y="1795148"/>
            <a:ext cx="141984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Revisar que cumpla con los demás requisitos</a:t>
            </a:r>
          </a:p>
        </p:txBody>
      </p:sp>
      <p:sp>
        <p:nvSpPr>
          <p:cNvPr id="124" name="Text Box 34"/>
          <p:cNvSpPr txBox="1">
            <a:spLocks noChangeArrowheads="1"/>
          </p:cNvSpPr>
          <p:nvPr/>
        </p:nvSpPr>
        <p:spPr bwMode="auto">
          <a:xfrm>
            <a:off x="7345457" y="1660792"/>
            <a:ext cx="124754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Conservar la factura en sus registros contables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124 Grupo"/>
          <p:cNvGrpSpPr/>
          <p:nvPr/>
        </p:nvGrpSpPr>
        <p:grpSpPr>
          <a:xfrm>
            <a:off x="4835334" y="2656482"/>
            <a:ext cx="1376988" cy="1578728"/>
            <a:chOff x="3696347" y="3886667"/>
            <a:chExt cx="1376988" cy="1578728"/>
          </a:xfrm>
        </p:grpSpPr>
        <p:sp>
          <p:nvSpPr>
            <p:cNvPr id="23" name="22 Rectángulo redondeado"/>
            <p:cNvSpPr/>
            <p:nvPr/>
          </p:nvSpPr>
          <p:spPr bwMode="auto">
            <a:xfrm>
              <a:off x="3897138" y="3937584"/>
              <a:ext cx="928688" cy="92868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pic>
          <p:nvPicPr>
            <p:cNvPr id="24" name="Picture 26" descr="Base de datos proceso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105766" y="4274306"/>
              <a:ext cx="834838" cy="953003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5" name="24 Rectángulo"/>
            <p:cNvSpPr/>
            <p:nvPr/>
          </p:nvSpPr>
          <p:spPr bwMode="auto">
            <a:xfrm>
              <a:off x="3829080" y="3886667"/>
              <a:ext cx="1244255" cy="4032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</a:rPr>
                <a:t>SICOFI</a:t>
              </a:r>
              <a:endParaRPr lang="es-MX" sz="15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pic>
          <p:nvPicPr>
            <p:cNvPr id="26" name="Picture 3" descr="C:\Users\SACB696E\AppData\Local\Microsoft\Windows\Temporary Internet Files\Content.IE5\3SNWTDIE\MC900434843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96347" y="4599962"/>
              <a:ext cx="865433" cy="865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2010</a:t>
            </a:r>
          </a:p>
        </p:txBody>
      </p:sp>
      <p:sp>
        <p:nvSpPr>
          <p:cNvPr id="84" name="83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hacer al recibir estos comprobantes?</a:t>
            </a:r>
          </a:p>
        </p:txBody>
      </p:sp>
      <p:grpSp>
        <p:nvGrpSpPr>
          <p:cNvPr id="7" name="110 Grupo"/>
          <p:cNvGrpSpPr>
            <a:grpSpLocks/>
          </p:cNvGrpSpPr>
          <p:nvPr/>
        </p:nvGrpSpPr>
        <p:grpSpPr bwMode="auto">
          <a:xfrm>
            <a:off x="7099857" y="2718571"/>
            <a:ext cx="1143000" cy="928688"/>
            <a:chOff x="4466694" y="1357285"/>
            <a:chExt cx="1143009" cy="928598"/>
          </a:xfrm>
        </p:grpSpPr>
        <p:sp>
          <p:nvSpPr>
            <p:cNvPr id="141" name="140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42" name="141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Archivo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150" name="Text Box 30"/>
          <p:cNvSpPr txBox="1">
            <a:spLocks noChangeArrowheads="1"/>
          </p:cNvSpPr>
          <p:nvPr/>
        </p:nvSpPr>
        <p:spPr bwMode="auto">
          <a:xfrm>
            <a:off x="4430199" y="4913515"/>
            <a:ext cx="2059547" cy="128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Art. 29-A del Código Fiscal de la Federación.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Regla II.2.4.6 de la Resolución Miscelánea Fiscal.</a:t>
            </a:r>
            <a:endParaRPr lang="es-MX" sz="1200" dirty="0"/>
          </a:p>
        </p:txBody>
      </p:sp>
      <p:sp>
        <p:nvSpPr>
          <p:cNvPr id="151" name="Text Box 30"/>
          <p:cNvSpPr txBox="1">
            <a:spLocks noChangeArrowheads="1"/>
          </p:cNvSpPr>
          <p:nvPr/>
        </p:nvSpPr>
        <p:spPr bwMode="auto">
          <a:xfrm>
            <a:off x="4430199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comprobante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154" name="153 Rectángulo redondeado"/>
          <p:cNvSpPr/>
          <p:nvPr/>
        </p:nvSpPr>
        <p:spPr bwMode="auto">
          <a:xfrm>
            <a:off x="8065854" y="4525298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56" name="155 Rectángulo"/>
          <p:cNvSpPr/>
          <p:nvPr/>
        </p:nvSpPr>
        <p:spPr bwMode="auto">
          <a:xfrm>
            <a:off x="7710616" y="4543537"/>
            <a:ext cx="1391991" cy="325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Comprobación</a:t>
            </a:r>
          </a:p>
        </p:txBody>
      </p:sp>
      <p:sp>
        <p:nvSpPr>
          <p:cNvPr id="57" name="56 Rectángulo redondeado"/>
          <p:cNvSpPr/>
          <p:nvPr/>
        </p:nvSpPr>
        <p:spPr bwMode="auto">
          <a:xfrm>
            <a:off x="87348" y="451705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51" name="Picture 65" descr="F:\Galería multimedia de Microsoft\j0432611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5385" b="10658"/>
          <a:stretch>
            <a:fillRect/>
          </a:stretch>
        </p:blipFill>
        <p:spPr bwMode="auto">
          <a:xfrm flipH="1">
            <a:off x="364684" y="4720139"/>
            <a:ext cx="440138" cy="4695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2" name="Picture 63" descr="F:\Galería multimedia de Microsoft\j0432610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4286" r="7143" b="6913"/>
          <a:stretch>
            <a:fillRect/>
          </a:stretch>
        </p:blipFill>
        <p:spPr bwMode="auto">
          <a:xfrm flipH="1">
            <a:off x="8067" y="4821984"/>
            <a:ext cx="499239" cy="5975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3" name="Picture 66" descr="F:\Galería multimedia de Microsoft\j0432612.png"/>
          <p:cNvPicPr>
            <a:picLocks noChangeAspect="1" noChangeArrowheads="1"/>
          </p:cNvPicPr>
          <p:nvPr/>
        </p:nvPicPr>
        <p:blipFill>
          <a:blip r:embed="rId7" cstate="print"/>
          <a:srcRect l="9783" r="6444"/>
          <a:stretch>
            <a:fillRect/>
          </a:stretch>
        </p:blipFill>
        <p:spPr bwMode="auto">
          <a:xfrm flipH="1">
            <a:off x="96556" y="4996263"/>
            <a:ext cx="807449" cy="9738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4" name="53 Imagen" descr="factu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7156" y="4968576"/>
            <a:ext cx="642942" cy="79422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sp>
        <p:nvSpPr>
          <p:cNvPr id="58" name="57 Rectángulo"/>
          <p:cNvSpPr/>
          <p:nvPr/>
        </p:nvSpPr>
        <p:spPr bwMode="auto">
          <a:xfrm>
            <a:off x="96556" y="4535296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</a:p>
        </p:txBody>
      </p:sp>
      <p:grpSp>
        <p:nvGrpSpPr>
          <p:cNvPr id="59" name="124 Grupo"/>
          <p:cNvGrpSpPr/>
          <p:nvPr/>
        </p:nvGrpSpPr>
        <p:grpSpPr>
          <a:xfrm>
            <a:off x="813036" y="2670777"/>
            <a:ext cx="1244255" cy="979605"/>
            <a:chOff x="3829080" y="3886667"/>
            <a:chExt cx="1244255" cy="979605"/>
          </a:xfrm>
        </p:grpSpPr>
        <p:sp>
          <p:nvSpPr>
            <p:cNvPr id="60" name="59 Rectángulo redondeado"/>
            <p:cNvSpPr/>
            <p:nvPr/>
          </p:nvSpPr>
          <p:spPr bwMode="auto">
            <a:xfrm>
              <a:off x="3897138" y="3937584"/>
              <a:ext cx="928688" cy="92868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62" name="61 Rectángulo"/>
            <p:cNvSpPr/>
            <p:nvPr/>
          </p:nvSpPr>
          <p:spPr bwMode="auto">
            <a:xfrm>
              <a:off x="3829080" y="3886667"/>
              <a:ext cx="1244255" cy="4032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</a:rPr>
                <a:t>Fecha de elaboración</a:t>
              </a:r>
              <a:endParaRPr lang="es-MX" sz="15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64" name="63 Imagen" descr="FPapel 2010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1395" y="3255242"/>
            <a:ext cx="931754" cy="9888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1026" name="Picture 2" descr="C:\Users\SACB696E\AppData\Local\Microsoft\Windows\Temporary Internet Files\Content.IE5\IW1709RT\MC900431629[1]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401755" y="3437937"/>
            <a:ext cx="1044360" cy="1044360"/>
          </a:xfrm>
          <a:prstGeom prst="rect">
            <a:avLst/>
          </a:prstGeom>
          <a:noFill/>
        </p:spPr>
      </p:pic>
      <p:sp>
        <p:nvSpPr>
          <p:cNvPr id="66" name="Text Box 30"/>
          <p:cNvSpPr txBox="1">
            <a:spLocks noChangeArrowheads="1"/>
          </p:cNvSpPr>
          <p:nvPr/>
        </p:nvSpPr>
        <p:spPr bwMode="auto">
          <a:xfrm>
            <a:off x="2039806" y="4913515"/>
            <a:ext cx="2059547" cy="128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RFC del emisor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Tipo de comprobante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Serie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Folio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Número de aprobación</a:t>
            </a:r>
          </a:p>
        </p:txBody>
      </p:sp>
      <p:sp>
        <p:nvSpPr>
          <p:cNvPr id="67" name="Text Box 30"/>
          <p:cNvSpPr txBox="1">
            <a:spLocks noChangeArrowheads="1"/>
          </p:cNvSpPr>
          <p:nvPr/>
        </p:nvSpPr>
        <p:spPr bwMode="auto">
          <a:xfrm>
            <a:off x="2039806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Datos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Para verificar en SICOFI</a:t>
            </a:r>
            <a:endParaRPr lang="es-ES" sz="1200" b="1" dirty="0">
              <a:solidFill>
                <a:srgbClr val="000000"/>
              </a:solidFill>
            </a:endParaRPr>
          </a:p>
        </p:txBody>
      </p:sp>
      <p:grpSp>
        <p:nvGrpSpPr>
          <p:cNvPr id="74" name="73 Grupo"/>
          <p:cNvGrpSpPr/>
          <p:nvPr/>
        </p:nvGrpSpPr>
        <p:grpSpPr>
          <a:xfrm>
            <a:off x="2293183" y="2627298"/>
            <a:ext cx="1655536" cy="1811520"/>
            <a:chOff x="4545466" y="2662536"/>
            <a:chExt cx="1655536" cy="1811520"/>
          </a:xfrm>
        </p:grpSpPr>
        <p:grpSp>
          <p:nvGrpSpPr>
            <p:cNvPr id="69" name="124 Grupo"/>
            <p:cNvGrpSpPr/>
            <p:nvPr/>
          </p:nvGrpSpPr>
          <p:grpSpPr>
            <a:xfrm>
              <a:off x="4956747" y="2662536"/>
              <a:ext cx="1244255" cy="979605"/>
              <a:chOff x="3829080" y="3886667"/>
              <a:chExt cx="1244255" cy="979605"/>
            </a:xfrm>
          </p:grpSpPr>
          <p:sp>
            <p:nvSpPr>
              <p:cNvPr id="70" name="69 Rectángulo redondeado"/>
              <p:cNvSpPr/>
              <p:nvPr/>
            </p:nvSpPr>
            <p:spPr bwMode="auto">
              <a:xfrm>
                <a:off x="3897138" y="3937584"/>
                <a:ext cx="928688" cy="928688"/>
              </a:xfrm>
              <a:prstGeom prst="roundRect">
                <a:avLst>
                  <a:gd name="adj" fmla="val 6853"/>
                </a:avLst>
              </a:prstGeom>
              <a:solidFill>
                <a:schemeClr val="tx2">
                  <a:lumMod val="20000"/>
                  <a:lumOff val="80000"/>
                  <a:alpha val="74902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s-MX">
                  <a:solidFill>
                    <a:schemeClr val="tx2"/>
                  </a:solidFill>
                  <a:cs typeface="+mn-cs"/>
                </a:endParaRPr>
              </a:p>
            </p:txBody>
          </p:sp>
          <p:sp>
            <p:nvSpPr>
              <p:cNvPr id="71" name="70 Rectángulo"/>
              <p:cNvSpPr/>
              <p:nvPr/>
            </p:nvSpPr>
            <p:spPr bwMode="auto">
              <a:xfrm>
                <a:off x="3829080" y="3886667"/>
                <a:ext cx="1244255" cy="403225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r>
                  <a:rPr lang="es-MX" sz="1500" b="1" dirty="0" smtClean="0">
                    <a:solidFill>
                      <a:schemeClr val="tx2"/>
                    </a:solidFill>
                    <a:latin typeface="+mn-lt"/>
                  </a:rPr>
                  <a:t>Requisitos fiscales</a:t>
                </a:r>
                <a:endParaRPr lang="es-MX" sz="1500" b="1" dirty="0">
                  <a:solidFill>
                    <a:schemeClr val="tx2"/>
                  </a:solidFill>
                  <a:latin typeface="+mn-lt"/>
                  <a:cs typeface="+mn-cs"/>
                </a:endParaRPr>
              </a:p>
            </p:txBody>
          </p:sp>
        </p:grpSp>
        <p:pic>
          <p:nvPicPr>
            <p:cNvPr id="72" name="71 Imagen" descr="FPapel 2010.jp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95106" y="3247001"/>
              <a:ext cx="931754" cy="98883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perspectiveContrastingLeftFacing"/>
              <a:lightRig rig="threePt" dir="t"/>
            </a:scene3d>
          </p:spPr>
        </p:pic>
        <p:pic>
          <p:nvPicPr>
            <p:cNvPr id="73" name="Picture 2" descr="C:\Users\SACB696E\AppData\Local\Microsoft\Windows\Temporary Internet Files\Content.IE5\IW1709RT\MC900431629[1].pn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flipH="1">
              <a:off x="4545466" y="3429696"/>
              <a:ext cx="1044360" cy="1044360"/>
            </a:xfrm>
            <a:prstGeom prst="rect">
              <a:avLst/>
            </a:prstGeom>
            <a:noFill/>
          </p:spPr>
        </p:pic>
      </p:grpSp>
      <p:pic>
        <p:nvPicPr>
          <p:cNvPr id="1035" name="Picture 11" descr="C:\Users\SACB696E\AppData\Local\Microsoft\Windows\Temporary Internet Files\Content.IE5\IW1709RT\MC900431497[1].png"/>
          <p:cNvPicPr>
            <a:picLocks noChangeAspect="1" noChangeArrowheads="1"/>
          </p:cNvPicPr>
          <p:nvPr/>
        </p:nvPicPr>
        <p:blipFill>
          <a:blip r:embed="rId11">
            <a:grayscl/>
          </a:blip>
          <a:srcRect/>
          <a:stretch>
            <a:fillRect/>
          </a:stretch>
        </p:blipFill>
        <p:spPr bwMode="auto">
          <a:xfrm>
            <a:off x="7009399" y="3055807"/>
            <a:ext cx="1217096" cy="1217096"/>
          </a:xfrm>
          <a:prstGeom prst="rect">
            <a:avLst/>
          </a:prstGeom>
          <a:noFill/>
        </p:spPr>
      </p:pic>
      <p:pic>
        <p:nvPicPr>
          <p:cNvPr id="1038" name="Picture 14" descr="C:\Users\SACB696E\AppData\Local\Microsoft\Windows\Temporary Internet Files\Content.IE5\SNAXZ0SS\MC900432606[1]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201781" y="4797271"/>
            <a:ext cx="1050638" cy="1050638"/>
          </a:xfrm>
          <a:prstGeom prst="rect">
            <a:avLst/>
          </a:prstGeom>
          <a:noFill/>
        </p:spPr>
      </p:pic>
      <p:sp>
        <p:nvSpPr>
          <p:cNvPr id="68" name="67 Circular"/>
          <p:cNvSpPr/>
          <p:nvPr/>
        </p:nvSpPr>
        <p:spPr>
          <a:xfrm>
            <a:off x="8469641" y="6020504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0" name="79 Circular"/>
          <p:cNvSpPr/>
          <p:nvPr/>
        </p:nvSpPr>
        <p:spPr>
          <a:xfrm rot="5400000">
            <a:off x="8469639" y="6022479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1" name="80 Circular"/>
          <p:cNvSpPr/>
          <p:nvPr/>
        </p:nvSpPr>
        <p:spPr>
          <a:xfrm rot="16200000">
            <a:off x="8462021" y="6022477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2" name="81 Circular"/>
          <p:cNvSpPr/>
          <p:nvPr/>
        </p:nvSpPr>
        <p:spPr>
          <a:xfrm rot="10800000">
            <a:off x="8326090" y="5656506"/>
            <a:ext cx="1201494" cy="1201494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3" name="82 Redondear rectángulo de esquina sencilla"/>
          <p:cNvSpPr/>
          <p:nvPr/>
        </p:nvSpPr>
        <p:spPr>
          <a:xfrm>
            <a:off x="8387875" y="6351373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2010</a:t>
            </a:r>
            <a:endParaRPr lang="es-MX" sz="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21 Grupo"/>
          <p:cNvGrpSpPr/>
          <p:nvPr/>
        </p:nvGrpSpPr>
        <p:grpSpPr>
          <a:xfrm>
            <a:off x="0" y="609600"/>
            <a:ext cx="9144000" cy="5754130"/>
            <a:chOff x="0" y="609600"/>
            <a:chExt cx="9144000" cy="5754130"/>
          </a:xfrm>
        </p:grpSpPr>
        <p:pic>
          <p:nvPicPr>
            <p:cNvPr id="24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609600"/>
              <a:ext cx="9144000" cy="5754130"/>
            </a:xfrm>
            <a:prstGeom prst="rect">
              <a:avLst/>
            </a:prstGeom>
            <a:noFill/>
          </p:spPr>
        </p:pic>
        <p:sp>
          <p:nvSpPr>
            <p:cNvPr id="25" name="24 Rectángulo"/>
            <p:cNvSpPr/>
            <p:nvPr/>
          </p:nvSpPr>
          <p:spPr>
            <a:xfrm>
              <a:off x="0" y="611991"/>
              <a:ext cx="9144000" cy="5751739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s-MX" sz="2800" b="1" dirty="0" smtClean="0">
                <a:solidFill>
                  <a:schemeClr val="tx2"/>
                </a:solidFill>
              </a:endParaRPr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0" y="2391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2010</a:t>
            </a:r>
            <a:endParaRPr lang="es-MX" sz="2600" b="1" dirty="0">
              <a:solidFill>
                <a:schemeClr val="tx2"/>
              </a:solidFill>
            </a:endParaRPr>
          </a:p>
        </p:txBody>
      </p:sp>
      <p:pic>
        <p:nvPicPr>
          <p:cNvPr id="26" name="25 Imagen" descr="FPapel 20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08" y="531623"/>
            <a:ext cx="4189034" cy="55853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10 Rectángulo"/>
          <p:cNvSpPr/>
          <p:nvPr/>
        </p:nvSpPr>
        <p:spPr>
          <a:xfrm>
            <a:off x="227208" y="531623"/>
            <a:ext cx="4189034" cy="5585378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3" name="22 Imagen" descr="FPapel 2010.jpg"/>
          <p:cNvPicPr>
            <a:picLocks noChangeAspect="1"/>
          </p:cNvPicPr>
          <p:nvPr/>
        </p:nvPicPr>
        <p:blipFill>
          <a:blip r:embed="rId4"/>
          <a:srcRect t="92264" r="44071" b="1189"/>
          <a:stretch>
            <a:fillRect/>
          </a:stretch>
        </p:blipFill>
        <p:spPr>
          <a:xfrm>
            <a:off x="2983648" y="4806789"/>
            <a:ext cx="6096390" cy="9514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11 Rectángulo"/>
          <p:cNvSpPr/>
          <p:nvPr/>
        </p:nvSpPr>
        <p:spPr>
          <a:xfrm>
            <a:off x="2983648" y="5053914"/>
            <a:ext cx="6110928" cy="531341"/>
          </a:xfrm>
          <a:prstGeom prst="rect">
            <a:avLst/>
          </a:prstGeom>
          <a:solidFill>
            <a:srgbClr val="C00000">
              <a:alpha val="5098"/>
            </a:srgbClr>
          </a:solidFill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Rectángulo redondeado"/>
          <p:cNvSpPr/>
          <p:nvPr/>
        </p:nvSpPr>
        <p:spPr>
          <a:xfrm>
            <a:off x="2384854" y="1235683"/>
            <a:ext cx="6398616" cy="28296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5738" indent="-185738"/>
            <a:r>
              <a:rPr lang="es-MX" sz="2400" b="1" dirty="0" smtClean="0">
                <a:solidFill>
                  <a:srgbClr val="953735"/>
                </a:solidFill>
              </a:rPr>
              <a:t>¿Cómo verificar la vigencia?</a:t>
            </a:r>
          </a:p>
          <a:p>
            <a:pPr marL="185738" indent="-185738"/>
            <a:endParaRPr lang="es-MX" sz="2000" b="1" dirty="0" smtClean="0">
              <a:solidFill>
                <a:schemeClr val="tx2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MX" b="1" dirty="0" smtClean="0">
                <a:solidFill>
                  <a:schemeClr val="tx2"/>
                </a:solidFill>
              </a:rPr>
              <a:t>Consultando la fecha de elaboración que debe aparecer impresa en la factura.</a:t>
            </a:r>
          </a:p>
          <a:p>
            <a:pPr marL="185738" indent="-185738">
              <a:buFont typeface="Arial" pitchFamily="34" charset="0"/>
              <a:buChar char="•"/>
            </a:pPr>
            <a:endParaRPr lang="es-MX" b="1" dirty="0" smtClean="0">
              <a:solidFill>
                <a:schemeClr val="tx2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MX" b="1" dirty="0" smtClean="0">
                <a:solidFill>
                  <a:schemeClr val="tx2"/>
                </a:solidFill>
              </a:rPr>
              <a:t>Si entre la fecha de elaboración y la fecha de emisión no han transcurrido más de 2 años, la factura es vigente al momento de la expedición.</a:t>
            </a:r>
          </a:p>
        </p:txBody>
      </p:sp>
      <p:sp>
        <p:nvSpPr>
          <p:cNvPr id="31" name="30 Elipse"/>
          <p:cNvSpPr/>
          <p:nvPr/>
        </p:nvSpPr>
        <p:spPr bwMode="auto">
          <a:xfrm>
            <a:off x="2125384" y="1031806"/>
            <a:ext cx="605466" cy="605466"/>
          </a:xfrm>
          <a:prstGeom prst="ellipse">
            <a:avLst/>
          </a:prstGeom>
          <a:solidFill>
            <a:srgbClr val="B54441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2400" b="1" dirty="0" smtClean="0">
                <a:solidFill>
                  <a:schemeClr val="bg1"/>
                </a:solidFill>
                <a:latin typeface="Bernard MT Condensed" pitchFamily="18" charset="0"/>
              </a:rPr>
              <a:t>!</a:t>
            </a:r>
            <a:endParaRPr lang="es-MX" sz="2400" b="1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pic>
        <p:nvPicPr>
          <p:cNvPr id="13" name="Picture 2" descr="C:\Users\SACB696E\AppData\Local\Microsoft\Windows\Temporary Internet Files\Content.IE5\IW1709RT\MC900431629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14260" y="3743324"/>
            <a:ext cx="3286152" cy="2880447"/>
          </a:xfrm>
          <a:prstGeom prst="rect">
            <a:avLst/>
          </a:prstGeom>
          <a:noFill/>
        </p:spPr>
      </p:pic>
      <p:sp>
        <p:nvSpPr>
          <p:cNvPr id="19" name="18 Circular"/>
          <p:cNvSpPr/>
          <p:nvPr/>
        </p:nvSpPr>
        <p:spPr>
          <a:xfrm>
            <a:off x="8469641" y="6020504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" name="19 Circular"/>
          <p:cNvSpPr/>
          <p:nvPr/>
        </p:nvSpPr>
        <p:spPr>
          <a:xfrm rot="5400000">
            <a:off x="8469639" y="6022479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1" name="20 Circular"/>
          <p:cNvSpPr/>
          <p:nvPr/>
        </p:nvSpPr>
        <p:spPr>
          <a:xfrm rot="16200000">
            <a:off x="8462021" y="6022477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7" name="26 Circular"/>
          <p:cNvSpPr/>
          <p:nvPr/>
        </p:nvSpPr>
        <p:spPr>
          <a:xfrm rot="10800000">
            <a:off x="8326090" y="5656506"/>
            <a:ext cx="1201494" cy="1201494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6" name="35 Redondear rectángulo de esquina sencilla"/>
          <p:cNvSpPr/>
          <p:nvPr/>
        </p:nvSpPr>
        <p:spPr>
          <a:xfrm>
            <a:off x="8387875" y="6351373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2010</a:t>
            </a:r>
            <a:endParaRPr lang="es-MX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8" descr="C:\Users\SACB696E\AppData\Local\Microsoft\Windows\Temporary Internet Files\Content.IE5\SNAXZ0SS\MP900402487[1]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36373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0" y="364"/>
            <a:ext cx="9144000" cy="6333067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MX" sz="4000" b="1" dirty="0" smtClean="0">
                <a:solidFill>
                  <a:schemeClr val="tx2"/>
                </a:solidFill>
              </a:rPr>
              <a:t>Facturación en papel</a:t>
            </a:r>
          </a:p>
          <a:p>
            <a:pPr algn="r"/>
            <a:r>
              <a:rPr lang="es-MX" sz="2800" b="1" dirty="0" smtClean="0">
                <a:solidFill>
                  <a:schemeClr val="tx2"/>
                </a:solidFill>
              </a:rPr>
              <a:t>Modelo 2011</a:t>
            </a:r>
          </a:p>
        </p:txBody>
      </p:sp>
      <p:graphicFrame>
        <p:nvGraphicFramePr>
          <p:cNvPr id="7" name="6 Diagrama"/>
          <p:cNvGraphicFramePr/>
          <p:nvPr/>
        </p:nvGraphicFramePr>
        <p:xfrm>
          <a:off x="0" y="0"/>
          <a:ext cx="4616243" cy="4365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16 Grupo"/>
          <p:cNvGrpSpPr/>
          <p:nvPr/>
        </p:nvGrpSpPr>
        <p:grpSpPr>
          <a:xfrm>
            <a:off x="-12356" y="0"/>
            <a:ext cx="9156356" cy="6363730"/>
            <a:chOff x="-12356" y="0"/>
            <a:chExt cx="9156356" cy="6363730"/>
          </a:xfrm>
        </p:grpSpPr>
        <p:pic>
          <p:nvPicPr>
            <p:cNvPr id="15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0"/>
              <a:ext cx="9144000" cy="6363730"/>
            </a:xfrm>
            <a:prstGeom prst="rect">
              <a:avLst/>
            </a:prstGeom>
            <a:noFill/>
          </p:spPr>
        </p:pic>
        <p:sp>
          <p:nvSpPr>
            <p:cNvPr id="16" name="15 Rectángulo"/>
            <p:cNvSpPr/>
            <p:nvPr/>
          </p:nvSpPr>
          <p:spPr>
            <a:xfrm>
              <a:off x="-12356" y="2392"/>
              <a:ext cx="9144000" cy="6361338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0" y="2391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0" y="611991"/>
            <a:ext cx="9144000" cy="570231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s-MX" sz="2800" b="1" dirty="0" smtClean="0">
              <a:solidFill>
                <a:schemeClr val="tx2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96121" y="864972"/>
            <a:ext cx="8127753" cy="51244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Elaboración </a:t>
            </a:r>
            <a:endParaRPr lang="es-ES" sz="2400" b="1" dirty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Podrá ser elaborada por medios propios (PC e impresora).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A partir del 01/enero/2011.</a:t>
            </a: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Vigencia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A partir de su fecha de aprobación, tienen una vigencia de dos años.</a:t>
            </a: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Uso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Uso libre para todo contribuyente en el periodo de Enero a Marzo de 2011.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En adelante, sólo podrá usarse:</a:t>
            </a:r>
          </a:p>
          <a:p>
            <a:pPr marL="800100" lvl="1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En transacciones hasta por 2 mil pesos (todo contribuyente).</a:t>
            </a:r>
          </a:p>
          <a:p>
            <a:pPr marL="800100" lvl="1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En transacciones de cualquier monto (sólo contribuyentes con ingresos anuales hasta por 4 millones de pesos).</a:t>
            </a:r>
          </a:p>
        </p:txBody>
      </p:sp>
      <p:sp>
        <p:nvSpPr>
          <p:cNvPr id="9" name="8 Circular"/>
          <p:cNvSpPr/>
          <p:nvPr/>
        </p:nvSpPr>
        <p:spPr>
          <a:xfrm>
            <a:off x="8256682" y="598105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0" name="9 Circular"/>
          <p:cNvSpPr/>
          <p:nvPr/>
        </p:nvSpPr>
        <p:spPr>
          <a:xfrm rot="10800000">
            <a:off x="8249060" y="598302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10 Circular"/>
          <p:cNvSpPr/>
          <p:nvPr/>
        </p:nvSpPr>
        <p:spPr>
          <a:xfrm rot="16200000">
            <a:off x="8249062" y="5983031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2" name="11 Circular"/>
          <p:cNvSpPr/>
          <p:nvPr/>
        </p:nvSpPr>
        <p:spPr>
          <a:xfrm rot="5400000">
            <a:off x="7884520" y="5610877"/>
            <a:ext cx="1222409" cy="1222409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12 Redondear rectángulo de esquina sencilla"/>
          <p:cNvSpPr/>
          <p:nvPr/>
        </p:nvSpPr>
        <p:spPr>
          <a:xfrm>
            <a:off x="8486731" y="6301945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2011</a:t>
            </a:r>
            <a:endParaRPr lang="es-MX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78 Grupo"/>
          <p:cNvGrpSpPr/>
          <p:nvPr/>
        </p:nvGrpSpPr>
        <p:grpSpPr>
          <a:xfrm>
            <a:off x="-12356" y="0"/>
            <a:ext cx="9156356" cy="6363730"/>
            <a:chOff x="-12356" y="0"/>
            <a:chExt cx="9156356" cy="6363730"/>
          </a:xfrm>
        </p:grpSpPr>
        <p:pic>
          <p:nvPicPr>
            <p:cNvPr id="80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0"/>
              <a:ext cx="9144000" cy="6363730"/>
            </a:xfrm>
            <a:prstGeom prst="rect">
              <a:avLst/>
            </a:prstGeom>
            <a:noFill/>
          </p:spPr>
        </p:pic>
        <p:sp>
          <p:nvSpPr>
            <p:cNvPr id="81" name="80 Rectángulo"/>
            <p:cNvSpPr/>
            <p:nvPr/>
          </p:nvSpPr>
          <p:spPr>
            <a:xfrm>
              <a:off x="-12356" y="2392"/>
              <a:ext cx="9144000" cy="6361338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53" name="152 Flecha doblada"/>
          <p:cNvSpPr/>
          <p:nvPr/>
        </p:nvSpPr>
        <p:spPr>
          <a:xfrm flipH="1">
            <a:off x="3066076" y="2507313"/>
            <a:ext cx="6010553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chemeClr val="tx2">
              <a:alpha val="50196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6" name="145 Flecha doblada"/>
          <p:cNvSpPr/>
          <p:nvPr/>
        </p:nvSpPr>
        <p:spPr>
          <a:xfrm>
            <a:off x="111262" y="2502393"/>
            <a:ext cx="2954815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chemeClr val="tx2">
              <a:alpha val="50196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7" name="146 Rectángulo redondeado"/>
          <p:cNvSpPr/>
          <p:nvPr/>
        </p:nvSpPr>
        <p:spPr bwMode="auto">
          <a:xfrm>
            <a:off x="94209" y="4540046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97" name="55 Pentágono"/>
          <p:cNvSpPr>
            <a:spLocks noChangeArrowheads="1"/>
          </p:cNvSpPr>
          <p:nvPr/>
        </p:nvSpPr>
        <p:spPr bwMode="auto">
          <a:xfrm>
            <a:off x="369881" y="1327817"/>
            <a:ext cx="1984092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0" name="71 Cheurón"/>
          <p:cNvSpPr>
            <a:spLocks noChangeArrowheads="1"/>
          </p:cNvSpPr>
          <p:nvPr/>
        </p:nvSpPr>
        <p:spPr bwMode="auto">
          <a:xfrm>
            <a:off x="6840759" y="1327817"/>
            <a:ext cx="2042502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02" name="65 Cheurón"/>
          <p:cNvSpPr>
            <a:spLocks noChangeArrowheads="1"/>
          </p:cNvSpPr>
          <p:nvPr/>
        </p:nvSpPr>
        <p:spPr bwMode="auto">
          <a:xfrm>
            <a:off x="4483113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7" name="59 Cheurón"/>
          <p:cNvSpPr>
            <a:spLocks noChangeArrowheads="1"/>
          </p:cNvSpPr>
          <p:nvPr/>
        </p:nvSpPr>
        <p:spPr bwMode="auto">
          <a:xfrm>
            <a:off x="2274003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2210121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11" name="110 Elipse"/>
          <p:cNvSpPr/>
          <p:nvPr/>
        </p:nvSpPr>
        <p:spPr>
          <a:xfrm>
            <a:off x="452079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12" name="111 Elipse"/>
          <p:cNvSpPr/>
          <p:nvPr/>
        </p:nvSpPr>
        <p:spPr>
          <a:xfrm>
            <a:off x="6721433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13" name="112 Elipse"/>
          <p:cNvSpPr/>
          <p:nvPr/>
        </p:nvSpPr>
        <p:spPr>
          <a:xfrm>
            <a:off x="18312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14" name="Text Box 34"/>
          <p:cNvSpPr txBox="1">
            <a:spLocks noChangeArrowheads="1"/>
          </p:cNvSpPr>
          <p:nvPr/>
        </p:nvSpPr>
        <p:spPr bwMode="auto">
          <a:xfrm>
            <a:off x="957517" y="1659221"/>
            <a:ext cx="11809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Obtener la Firma Electrónica Avanzada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>
            <a:off x="2934846" y="1847771"/>
            <a:ext cx="13498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Obtener Folios y Código de Barras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3" name="Text Box 34"/>
          <p:cNvSpPr txBox="1">
            <a:spLocks noChangeArrowheads="1"/>
          </p:cNvSpPr>
          <p:nvPr/>
        </p:nvSpPr>
        <p:spPr bwMode="auto">
          <a:xfrm>
            <a:off x="5264632" y="1761272"/>
            <a:ext cx="141984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Integrar folios y código de barras a sus facturas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4" name="Text Box 34"/>
          <p:cNvSpPr txBox="1">
            <a:spLocks noChangeArrowheads="1"/>
          </p:cNvSpPr>
          <p:nvPr/>
        </p:nvSpPr>
        <p:spPr bwMode="auto">
          <a:xfrm>
            <a:off x="7421530" y="1697863"/>
            <a:ext cx="12971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Entregar a sus clientes facturas que cumplan con requisitos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89 Grupo"/>
          <p:cNvGrpSpPr>
            <a:grpSpLocks/>
          </p:cNvGrpSpPr>
          <p:nvPr/>
        </p:nvGrpSpPr>
        <p:grpSpPr bwMode="auto">
          <a:xfrm>
            <a:off x="679782" y="2729204"/>
            <a:ext cx="1071561" cy="928688"/>
            <a:chOff x="4500563" y="1357322"/>
            <a:chExt cx="1071569" cy="928695"/>
          </a:xfrm>
        </p:grpSpPr>
        <p:sp>
          <p:nvSpPr>
            <p:cNvPr id="31" name="30 Rectángulo redondeado"/>
            <p:cNvSpPr/>
            <p:nvPr/>
          </p:nvSpPr>
          <p:spPr bwMode="auto">
            <a:xfrm>
              <a:off x="4572000" y="1357322"/>
              <a:ext cx="928694" cy="928695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34" name="33 Rectángulo"/>
            <p:cNvSpPr/>
            <p:nvPr/>
          </p:nvSpPr>
          <p:spPr bwMode="auto">
            <a:xfrm>
              <a:off x="4500563" y="1368611"/>
              <a:ext cx="1071569" cy="35719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SAT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grpSp>
        <p:nvGrpSpPr>
          <p:cNvPr id="5" name="124 Grupo"/>
          <p:cNvGrpSpPr/>
          <p:nvPr/>
        </p:nvGrpSpPr>
        <p:grpSpPr>
          <a:xfrm>
            <a:off x="2525429" y="2680322"/>
            <a:ext cx="1376987" cy="1554015"/>
            <a:chOff x="3696348" y="3886667"/>
            <a:chExt cx="1376987" cy="1554015"/>
          </a:xfrm>
        </p:grpSpPr>
        <p:sp>
          <p:nvSpPr>
            <p:cNvPr id="23" name="22 Rectángulo redondeado"/>
            <p:cNvSpPr/>
            <p:nvPr/>
          </p:nvSpPr>
          <p:spPr bwMode="auto">
            <a:xfrm>
              <a:off x="3897138" y="3937584"/>
              <a:ext cx="928688" cy="92868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25" name="24 Rectángulo"/>
            <p:cNvSpPr/>
            <p:nvPr/>
          </p:nvSpPr>
          <p:spPr bwMode="auto">
            <a:xfrm>
              <a:off x="3829080" y="3886667"/>
              <a:ext cx="1244255" cy="4032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</a:rPr>
                <a:t>Folios</a:t>
              </a:r>
            </a:p>
            <a:p>
              <a:pPr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  <a:cs typeface="+mn-cs"/>
                </a:rPr>
                <a:t>Código de Barras</a:t>
              </a:r>
              <a:endParaRPr lang="es-MX" sz="15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pic>
          <p:nvPicPr>
            <p:cNvPr id="26" name="Picture 3" descr="C:\Users\SACB696E\AppData\Local\Microsoft\Windows\Temporary Internet Files\Content.IE5\3SNWTDIE\MC900434843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96348" y="4612320"/>
              <a:ext cx="828362" cy="82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110 Grupo"/>
          <p:cNvGrpSpPr>
            <a:grpSpLocks/>
          </p:cNvGrpSpPr>
          <p:nvPr/>
        </p:nvGrpSpPr>
        <p:grpSpPr bwMode="auto">
          <a:xfrm>
            <a:off x="4490441" y="2728697"/>
            <a:ext cx="1347535" cy="1505640"/>
            <a:chOff x="4262160" y="1357285"/>
            <a:chExt cx="1347543" cy="1505494"/>
          </a:xfrm>
        </p:grpSpPr>
        <p:sp>
          <p:nvSpPr>
            <p:cNvPr id="39" name="38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41" name="40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Emisor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  <p:pic>
          <p:nvPicPr>
            <p:cNvPr id="42" name="Picture 4" descr="C:\Users\SACB696E\AppData\Local\Microsoft\Windows\Temporary Internet Files\Content.IE5\B9UBJ0VY\MC900433943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62160" y="1739703"/>
              <a:ext cx="1123076" cy="1123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2011</a:t>
            </a:r>
            <a:endParaRPr lang="es-MX" sz="1500" b="1" dirty="0">
              <a:solidFill>
                <a:schemeClr val="tx2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 flipH="1">
            <a:off x="638" y="4806637"/>
            <a:ext cx="1282475" cy="1284448"/>
          </a:xfrm>
          <a:prstGeom prst="ellipse">
            <a:avLst/>
          </a:prstGeom>
          <a:blipFill rotWithShape="0">
            <a:blip r:embed="rId5" cstate="print"/>
            <a:stretch>
              <a:fillRect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5" name="74 Rectángulo"/>
          <p:cNvSpPr/>
          <p:nvPr/>
        </p:nvSpPr>
        <p:spPr bwMode="auto">
          <a:xfrm>
            <a:off x="103417" y="4558285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Emisor</a:t>
            </a:r>
          </a:p>
        </p:txBody>
      </p:sp>
      <p:sp>
        <p:nvSpPr>
          <p:cNvPr id="84" name="83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 el emisor para emitir estos comprobantes?</a:t>
            </a:r>
          </a:p>
        </p:txBody>
      </p:sp>
      <p:grpSp>
        <p:nvGrpSpPr>
          <p:cNvPr id="8" name="110 Grupo"/>
          <p:cNvGrpSpPr>
            <a:grpSpLocks/>
          </p:cNvGrpSpPr>
          <p:nvPr/>
        </p:nvGrpSpPr>
        <p:grpSpPr bwMode="auto">
          <a:xfrm>
            <a:off x="7334640" y="2718571"/>
            <a:ext cx="1143000" cy="928688"/>
            <a:chOff x="4466694" y="1357285"/>
            <a:chExt cx="1143009" cy="928598"/>
          </a:xfrm>
        </p:grpSpPr>
        <p:sp>
          <p:nvSpPr>
            <p:cNvPr id="141" name="140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42" name="141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Requisitos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148" name="Text Box 30"/>
          <p:cNvSpPr txBox="1">
            <a:spLocks noChangeArrowheads="1"/>
          </p:cNvSpPr>
          <p:nvPr/>
        </p:nvSpPr>
        <p:spPr bwMode="auto">
          <a:xfrm>
            <a:off x="2089959" y="4917949"/>
            <a:ext cx="2068349" cy="10698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Fiel.</a:t>
            </a:r>
            <a:endParaRPr lang="es-MX" sz="1200" dirty="0"/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Solicitar Folios (y Series).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Integrar Código de Barras proporcionado por el SAT.</a:t>
            </a:r>
            <a:endParaRPr lang="es-ES" sz="1200" dirty="0"/>
          </a:p>
        </p:txBody>
      </p:sp>
      <p:sp>
        <p:nvSpPr>
          <p:cNvPr id="150" name="Text Box 30"/>
          <p:cNvSpPr txBox="1">
            <a:spLocks noChangeArrowheads="1"/>
          </p:cNvSpPr>
          <p:nvPr/>
        </p:nvSpPr>
        <p:spPr bwMode="auto">
          <a:xfrm>
            <a:off x="4788552" y="4913515"/>
            <a:ext cx="2059547" cy="10698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Art. 29-A del Código Fiscal de la Federación.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Regla I.2.23.2.1 de la Resolución Miscelánea Fiscal.</a:t>
            </a:r>
            <a:endParaRPr lang="es-MX" sz="1200" dirty="0"/>
          </a:p>
        </p:txBody>
      </p:sp>
      <p:sp>
        <p:nvSpPr>
          <p:cNvPr id="151" name="Text Box 30"/>
          <p:cNvSpPr txBox="1">
            <a:spLocks noChangeArrowheads="1"/>
          </p:cNvSpPr>
          <p:nvPr/>
        </p:nvSpPr>
        <p:spPr bwMode="auto">
          <a:xfrm>
            <a:off x="4788552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comprobante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152" name="Text Box 30"/>
          <p:cNvSpPr txBox="1">
            <a:spLocks noChangeArrowheads="1"/>
          </p:cNvSpPr>
          <p:nvPr/>
        </p:nvSpPr>
        <p:spPr bwMode="auto">
          <a:xfrm>
            <a:off x="2090579" y="4426061"/>
            <a:ext cx="2067514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emisor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54" name="53 Rectángulo redondeado"/>
          <p:cNvSpPr/>
          <p:nvPr/>
        </p:nvSpPr>
        <p:spPr bwMode="auto">
          <a:xfrm>
            <a:off x="8156469" y="451705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55" name="Picture 65" descr="F:\Galería multimedia de Microsoft\j0432611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5385" b="10658"/>
          <a:stretch>
            <a:fillRect/>
          </a:stretch>
        </p:blipFill>
        <p:spPr bwMode="auto">
          <a:xfrm flipH="1">
            <a:off x="8384377" y="4744853"/>
            <a:ext cx="440138" cy="4695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6" name="Picture 63" descr="F:\Galería multimedia de Microsoft\j043261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4286" r="7143" b="6913"/>
          <a:stretch>
            <a:fillRect/>
          </a:stretch>
        </p:blipFill>
        <p:spPr bwMode="auto">
          <a:xfrm flipH="1">
            <a:off x="8003046" y="4871412"/>
            <a:ext cx="499239" cy="5975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7" name="Picture 66" descr="F:\Galería multimedia de Microsoft\j0432612.png"/>
          <p:cNvPicPr>
            <a:picLocks noChangeAspect="1" noChangeArrowheads="1"/>
          </p:cNvPicPr>
          <p:nvPr/>
        </p:nvPicPr>
        <p:blipFill>
          <a:blip r:embed="rId8" cstate="print"/>
          <a:srcRect l="9783" r="6444"/>
          <a:stretch>
            <a:fillRect/>
          </a:stretch>
        </p:blipFill>
        <p:spPr bwMode="auto">
          <a:xfrm flipH="1">
            <a:off x="8396076" y="4784120"/>
            <a:ext cx="807449" cy="9738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59" name="58 Rectángulo"/>
          <p:cNvSpPr/>
          <p:nvPr/>
        </p:nvSpPr>
        <p:spPr bwMode="auto">
          <a:xfrm>
            <a:off x="8153320" y="4535296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</a:p>
        </p:txBody>
      </p:sp>
      <p:pic>
        <p:nvPicPr>
          <p:cNvPr id="62" name="Picture 26" descr="Base de datos proceso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23728" y="3066658"/>
            <a:ext cx="708555" cy="808846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61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37" y="3203889"/>
            <a:ext cx="828362" cy="82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0 Image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41434" y="3467760"/>
            <a:ext cx="663677" cy="66367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pic>
        <p:nvPicPr>
          <p:cNvPr id="66" name="65 Imagen" descr="factura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941848" y="2761890"/>
            <a:ext cx="827702" cy="102245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sp>
        <p:nvSpPr>
          <p:cNvPr id="68" name="67 Flecha circular"/>
          <p:cNvSpPr/>
          <p:nvPr/>
        </p:nvSpPr>
        <p:spPr>
          <a:xfrm rot="16200000">
            <a:off x="5494920" y="2985310"/>
            <a:ext cx="1386488" cy="154473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7910264"/>
              <a:gd name="adj5" fmla="val 125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098" name="Picture 2" descr="C:\Users\SACB696E\AppData\Local\Microsoft\Windows\Temporary Internet Files\Content.IE5\4RSMQCYC\MC900432661[1]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452868" y="3360551"/>
            <a:ext cx="1051129" cy="1051129"/>
          </a:xfrm>
          <a:prstGeom prst="rect">
            <a:avLst/>
          </a:prstGeom>
          <a:noFill/>
        </p:spPr>
      </p:pic>
      <p:pic>
        <p:nvPicPr>
          <p:cNvPr id="67" name="0 Image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57925" y="3221969"/>
            <a:ext cx="442153" cy="44215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pic>
        <p:nvPicPr>
          <p:cNvPr id="4103" name="Picture 7" descr="C:\Users\SACB696E\AppData\Local\Microsoft\Windows\Temporary Internet Files\Content.IE5\IW1709RT\MP900438680[1]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254324" y="3068889"/>
            <a:ext cx="1265980" cy="103783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4" name="63 Circular"/>
          <p:cNvSpPr/>
          <p:nvPr/>
        </p:nvSpPr>
        <p:spPr>
          <a:xfrm>
            <a:off x="8256682" y="598105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5" name="64 Circular"/>
          <p:cNvSpPr/>
          <p:nvPr/>
        </p:nvSpPr>
        <p:spPr>
          <a:xfrm rot="10800000">
            <a:off x="8249060" y="598302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9" name="68 Circular"/>
          <p:cNvSpPr/>
          <p:nvPr/>
        </p:nvSpPr>
        <p:spPr>
          <a:xfrm rot="16200000">
            <a:off x="8249062" y="5983031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0" name="69 Circular"/>
          <p:cNvSpPr/>
          <p:nvPr/>
        </p:nvSpPr>
        <p:spPr>
          <a:xfrm rot="5400000">
            <a:off x="7884520" y="5610877"/>
            <a:ext cx="1222409" cy="1222409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8" name="77 Redondear rectángulo de esquina sencilla"/>
          <p:cNvSpPr/>
          <p:nvPr/>
        </p:nvSpPr>
        <p:spPr>
          <a:xfrm>
            <a:off x="8486731" y="6301945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2011</a:t>
            </a:r>
            <a:endParaRPr lang="es-MX" sz="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23 Grupo"/>
          <p:cNvGrpSpPr/>
          <p:nvPr/>
        </p:nvGrpSpPr>
        <p:grpSpPr>
          <a:xfrm>
            <a:off x="4307900" y="611989"/>
            <a:ext cx="4829897" cy="3211882"/>
            <a:chOff x="4307900" y="611989"/>
            <a:chExt cx="4829897" cy="3211882"/>
          </a:xfrm>
        </p:grpSpPr>
        <p:pic>
          <p:nvPicPr>
            <p:cNvPr id="25" name="Picture 2" descr="C:\Users\SACB696E\AppData\Local\Microsoft\Windows\Temporary Internet Files\Content.IE5\IW1709RT\MP900178923[1]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307901" y="611990"/>
              <a:ext cx="4829896" cy="3211881"/>
            </a:xfrm>
            <a:prstGeom prst="rect">
              <a:avLst/>
            </a:prstGeom>
            <a:noFill/>
          </p:spPr>
        </p:pic>
        <p:sp>
          <p:nvSpPr>
            <p:cNvPr id="26" name="25 Rectángulo"/>
            <p:cNvSpPr/>
            <p:nvPr/>
          </p:nvSpPr>
          <p:spPr>
            <a:xfrm>
              <a:off x="4307900" y="611989"/>
              <a:ext cx="2562457" cy="321188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grpSp>
        <p:nvGrpSpPr>
          <p:cNvPr id="2" name="21 Grupo"/>
          <p:cNvGrpSpPr/>
          <p:nvPr/>
        </p:nvGrpSpPr>
        <p:grpSpPr>
          <a:xfrm>
            <a:off x="0" y="3826309"/>
            <a:ext cx="9137797" cy="2487430"/>
            <a:chOff x="0" y="3826309"/>
            <a:chExt cx="9137797" cy="2487430"/>
          </a:xfrm>
        </p:grpSpPr>
        <p:pic>
          <p:nvPicPr>
            <p:cNvPr id="2054" name="Picture 6" descr="C:\Users\SACB696E\AppData\Local\Microsoft\Windows\Temporary Internet Files\Content.IE5\C1CBQ5FP\MP900408826[1].jp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r="33025"/>
            <a:stretch>
              <a:fillRect/>
            </a:stretch>
          </p:blipFill>
          <p:spPr bwMode="auto">
            <a:xfrm flipH="1">
              <a:off x="7465933" y="3826309"/>
              <a:ext cx="1671864" cy="2487430"/>
            </a:xfrm>
            <a:prstGeom prst="rect">
              <a:avLst/>
            </a:prstGeom>
            <a:noFill/>
          </p:spPr>
        </p:pic>
        <p:sp>
          <p:nvSpPr>
            <p:cNvPr id="21" name="20 Rectángulo"/>
            <p:cNvSpPr/>
            <p:nvPr/>
          </p:nvSpPr>
          <p:spPr>
            <a:xfrm>
              <a:off x="0" y="3826309"/>
              <a:ext cx="7465933" cy="24874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9" name="18 Imagen" descr="Rep Imp.jpg"/>
          <p:cNvPicPr>
            <a:picLocks noChangeAspect="1"/>
          </p:cNvPicPr>
          <p:nvPr/>
        </p:nvPicPr>
        <p:blipFill>
          <a:blip r:embed="rId5"/>
          <a:srcRect l="9570" t="950" r="8710" b="13743"/>
          <a:stretch>
            <a:fillRect/>
          </a:stretch>
        </p:blipFill>
        <p:spPr>
          <a:xfrm>
            <a:off x="91287" y="94657"/>
            <a:ext cx="4689732" cy="65273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8 Rectángulo"/>
          <p:cNvSpPr/>
          <p:nvPr/>
        </p:nvSpPr>
        <p:spPr>
          <a:xfrm>
            <a:off x="262815" y="639701"/>
            <a:ext cx="1619290" cy="239504"/>
          </a:xfrm>
          <a:prstGeom prst="rect">
            <a:avLst/>
          </a:prstGeom>
          <a:solidFill>
            <a:srgbClr val="C00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3317966" y="168181"/>
            <a:ext cx="1246296" cy="433557"/>
          </a:xfrm>
          <a:prstGeom prst="rect">
            <a:avLst/>
          </a:prstGeom>
          <a:solidFill>
            <a:srgbClr val="C00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Elipse"/>
          <p:cNvSpPr/>
          <p:nvPr/>
        </p:nvSpPr>
        <p:spPr bwMode="auto">
          <a:xfrm>
            <a:off x="29496" y="473101"/>
            <a:ext cx="280948" cy="280948"/>
          </a:xfrm>
          <a:prstGeom prst="ellipse">
            <a:avLst/>
          </a:prstGeom>
          <a:solidFill>
            <a:srgbClr val="C00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chemeClr val="bg1"/>
                </a:solidFill>
              </a:rPr>
              <a:t>1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3177492" y="27707"/>
            <a:ext cx="280948" cy="280948"/>
          </a:xfrm>
          <a:prstGeom prst="ellipse">
            <a:avLst/>
          </a:prstGeom>
          <a:solidFill>
            <a:srgbClr val="C00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chemeClr val="bg1"/>
                </a:solidFill>
              </a:rPr>
              <a:t>2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13" name="12 Flecha curvada hacia la derecha"/>
          <p:cNvSpPr/>
          <p:nvPr/>
        </p:nvSpPr>
        <p:spPr bwMode="auto">
          <a:xfrm rot="7736615">
            <a:off x="3441354" y="460612"/>
            <a:ext cx="2245815" cy="3204859"/>
          </a:xfrm>
          <a:prstGeom prst="curvedRightArrow">
            <a:avLst>
              <a:gd name="adj1" fmla="val 25000"/>
              <a:gd name="adj2" fmla="val 78672"/>
              <a:gd name="adj3" fmla="val 2500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865585" y="4207320"/>
            <a:ext cx="3278776" cy="21236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400" b="1" dirty="0">
                <a:solidFill>
                  <a:srgbClr val="1F497D"/>
                </a:solidFill>
                <a:latin typeface="+mj-lt"/>
                <a:cs typeface="Arial" charset="0"/>
              </a:rPr>
              <a:t>Datos de Verificación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RFC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Tipo de comprobante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Folio y Serie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No. de aprobación SICOFI </a:t>
            </a:r>
          </a:p>
        </p:txBody>
      </p:sp>
      <p:pic>
        <p:nvPicPr>
          <p:cNvPr id="1026" name="Picture 2" descr="C:\Users\SACB696E\AppData\Local\Microsoft\Windows\Temporary Internet Files\Content.IE5\EA04DMCG\MC900432661[1].png"/>
          <p:cNvPicPr>
            <a:picLocks noChangeAspect="1" noChangeArrowheads="1"/>
          </p:cNvPicPr>
          <p:nvPr/>
        </p:nvPicPr>
        <p:blipFill>
          <a:blip r:embed="rId6" cstate="print"/>
          <a:srcRect t="11412" b="714"/>
          <a:stretch>
            <a:fillRect/>
          </a:stretch>
        </p:blipFill>
        <p:spPr bwMode="auto">
          <a:xfrm>
            <a:off x="4002732" y="2345472"/>
            <a:ext cx="2289286" cy="2011680"/>
          </a:xfrm>
          <a:prstGeom prst="rect">
            <a:avLst/>
          </a:prstGeom>
          <a:noFill/>
        </p:spPr>
      </p:pic>
      <p:pic>
        <p:nvPicPr>
          <p:cNvPr id="23" name="0 Image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290" y="4881710"/>
            <a:ext cx="792471" cy="77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300446" y="5674754"/>
            <a:ext cx="2386634" cy="265794"/>
          </a:xfrm>
          <a:prstGeom prst="rect">
            <a:avLst/>
          </a:prstGeom>
          <a:solidFill>
            <a:srgbClr val="C00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Elipse"/>
          <p:cNvSpPr/>
          <p:nvPr/>
        </p:nvSpPr>
        <p:spPr bwMode="auto">
          <a:xfrm>
            <a:off x="120783" y="5534280"/>
            <a:ext cx="280948" cy="280948"/>
          </a:xfrm>
          <a:prstGeom prst="ellipse">
            <a:avLst/>
          </a:prstGeom>
          <a:solidFill>
            <a:srgbClr val="C00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chemeClr val="bg1"/>
                </a:solidFill>
              </a:rPr>
              <a:t>4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3317966" y="639701"/>
            <a:ext cx="1246296" cy="239504"/>
          </a:xfrm>
          <a:prstGeom prst="rect">
            <a:avLst/>
          </a:prstGeom>
          <a:solidFill>
            <a:srgbClr val="C00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Elipse"/>
          <p:cNvSpPr/>
          <p:nvPr/>
        </p:nvSpPr>
        <p:spPr bwMode="auto">
          <a:xfrm>
            <a:off x="3167966" y="754049"/>
            <a:ext cx="280948" cy="280948"/>
          </a:xfrm>
          <a:prstGeom prst="ellipse">
            <a:avLst/>
          </a:prstGeom>
          <a:solidFill>
            <a:srgbClr val="C00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chemeClr val="bg1"/>
                </a:solidFill>
              </a:rPr>
              <a:t>3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34" name="33 Circular"/>
          <p:cNvSpPr/>
          <p:nvPr/>
        </p:nvSpPr>
        <p:spPr>
          <a:xfrm>
            <a:off x="8256682" y="598105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5" name="34 Circular"/>
          <p:cNvSpPr/>
          <p:nvPr/>
        </p:nvSpPr>
        <p:spPr>
          <a:xfrm rot="10800000">
            <a:off x="8249060" y="598302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6" name="35 Circular"/>
          <p:cNvSpPr/>
          <p:nvPr/>
        </p:nvSpPr>
        <p:spPr>
          <a:xfrm rot="16200000">
            <a:off x="8249062" y="5983031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7" name="36 Circular"/>
          <p:cNvSpPr/>
          <p:nvPr/>
        </p:nvSpPr>
        <p:spPr>
          <a:xfrm rot="5400000">
            <a:off x="7884520" y="5610877"/>
            <a:ext cx="1222409" cy="1222409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8" name="37 Redondear rectángulo de esquina sencilla"/>
          <p:cNvSpPr/>
          <p:nvPr/>
        </p:nvSpPr>
        <p:spPr>
          <a:xfrm>
            <a:off x="8486731" y="6301945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2011</a:t>
            </a:r>
            <a:endParaRPr lang="es-MX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baxia-mobile-ta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014" y="3750040"/>
            <a:ext cx="2195392" cy="2409577"/>
          </a:xfrm>
          <a:prstGeom prst="rect">
            <a:avLst/>
          </a:prstGeom>
        </p:spPr>
      </p:pic>
      <p:pic>
        <p:nvPicPr>
          <p:cNvPr id="15" name="0 Image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389" y="64175"/>
            <a:ext cx="6249957" cy="6237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 flipH="1">
            <a:off x="0" y="0"/>
            <a:ext cx="6344014" cy="630194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0 Imag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088" y="4139254"/>
            <a:ext cx="2020363" cy="202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Rectángulo"/>
          <p:cNvSpPr/>
          <p:nvPr/>
        </p:nvSpPr>
        <p:spPr>
          <a:xfrm>
            <a:off x="0" y="2391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32" name="31 Rectángulo redondeado"/>
          <p:cNvSpPr/>
          <p:nvPr/>
        </p:nvSpPr>
        <p:spPr>
          <a:xfrm>
            <a:off x="864963" y="790379"/>
            <a:ext cx="7560154" cy="3175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5738" indent="-185738"/>
            <a:r>
              <a:rPr lang="es-MX" sz="2400" b="1" dirty="0" smtClean="0">
                <a:solidFill>
                  <a:schemeClr val="tx2"/>
                </a:solidFill>
              </a:rPr>
              <a:t>  </a:t>
            </a:r>
            <a:r>
              <a:rPr lang="es-MX" sz="2400" b="1" dirty="0" smtClean="0">
                <a:solidFill>
                  <a:srgbClr val="953735"/>
                </a:solidFill>
              </a:rPr>
              <a:t>¿Qué es el Código de Barras Bidimensional?</a:t>
            </a:r>
          </a:p>
          <a:p>
            <a:pPr marL="185738" indent="-185738"/>
            <a:endParaRPr lang="es-MX" sz="2000" b="1" dirty="0" smtClean="0">
              <a:solidFill>
                <a:schemeClr val="tx2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MX" b="1" dirty="0" smtClean="0">
                <a:solidFill>
                  <a:schemeClr val="tx2"/>
                </a:solidFill>
              </a:rPr>
              <a:t>Es una imagen que el SAT proporciona al momento de autorizar los folios.</a:t>
            </a:r>
          </a:p>
          <a:p>
            <a:pPr marL="185738" indent="-185738">
              <a:buFont typeface="Arial" pitchFamily="34" charset="0"/>
              <a:buChar char="•"/>
            </a:pPr>
            <a:endParaRPr lang="es-MX" b="1" dirty="0" smtClean="0">
              <a:solidFill>
                <a:schemeClr val="tx2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MX" b="1" dirty="0" smtClean="0">
                <a:solidFill>
                  <a:schemeClr val="tx2"/>
                </a:solidFill>
              </a:rPr>
              <a:t>Contiene los datos del emisor y de la aprobación de la factura:</a:t>
            </a:r>
          </a:p>
          <a:p>
            <a:pPr marL="642938" lvl="8" indent="-185738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MX" sz="1600" b="1" dirty="0" smtClean="0">
                <a:solidFill>
                  <a:schemeClr val="tx2"/>
                </a:solidFill>
              </a:rPr>
              <a:t>RFC del emisor</a:t>
            </a:r>
          </a:p>
          <a:p>
            <a:pPr marL="642938" lvl="8" indent="-185738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MX" sz="1600" b="1" dirty="0" smtClean="0">
                <a:solidFill>
                  <a:schemeClr val="tx2"/>
                </a:solidFill>
              </a:rPr>
              <a:t>Número de aprobación</a:t>
            </a:r>
          </a:p>
          <a:p>
            <a:pPr marL="642938" lvl="8" indent="-185738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MX" sz="1600" b="1" dirty="0" smtClean="0">
                <a:solidFill>
                  <a:schemeClr val="tx2"/>
                </a:solidFill>
              </a:rPr>
              <a:t>Rango de folios y serie</a:t>
            </a:r>
          </a:p>
          <a:p>
            <a:pPr marL="642938" lvl="8" indent="-185738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MX" sz="1600" b="1" dirty="0" smtClean="0">
                <a:solidFill>
                  <a:schemeClr val="tx2"/>
                </a:solidFill>
              </a:rPr>
              <a:t>Fecha de asignación de folios</a:t>
            </a:r>
          </a:p>
          <a:p>
            <a:pPr marL="642938" lvl="8" indent="-185738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MX" sz="1600" b="1" dirty="0" smtClean="0">
                <a:solidFill>
                  <a:schemeClr val="tx2"/>
                </a:solidFill>
              </a:rPr>
              <a:t>Fecha de vigencia</a:t>
            </a:r>
          </a:p>
        </p:txBody>
      </p:sp>
      <p:sp>
        <p:nvSpPr>
          <p:cNvPr id="31" name="30 Elipse"/>
          <p:cNvSpPr/>
          <p:nvPr/>
        </p:nvSpPr>
        <p:spPr bwMode="auto">
          <a:xfrm>
            <a:off x="648729" y="611991"/>
            <a:ext cx="605466" cy="605466"/>
          </a:xfrm>
          <a:prstGeom prst="ellipse">
            <a:avLst/>
          </a:prstGeom>
          <a:solidFill>
            <a:srgbClr val="B54441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2400" b="1" dirty="0" smtClean="0">
                <a:solidFill>
                  <a:schemeClr val="bg1"/>
                </a:solidFill>
                <a:latin typeface="Bernard MT Condensed" pitchFamily="18" charset="0"/>
              </a:rPr>
              <a:t>!</a:t>
            </a:r>
            <a:endParaRPr lang="es-MX" sz="2400" b="1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sp>
        <p:nvSpPr>
          <p:cNvPr id="21" name="20 Circular"/>
          <p:cNvSpPr/>
          <p:nvPr/>
        </p:nvSpPr>
        <p:spPr>
          <a:xfrm>
            <a:off x="8256682" y="598105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2" name="21 Circular"/>
          <p:cNvSpPr/>
          <p:nvPr/>
        </p:nvSpPr>
        <p:spPr>
          <a:xfrm rot="10800000">
            <a:off x="8249060" y="598302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3" name="22 Circular"/>
          <p:cNvSpPr/>
          <p:nvPr/>
        </p:nvSpPr>
        <p:spPr>
          <a:xfrm rot="16200000">
            <a:off x="8249062" y="5983031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4" name="23 Circular"/>
          <p:cNvSpPr/>
          <p:nvPr/>
        </p:nvSpPr>
        <p:spPr>
          <a:xfrm rot="5400000">
            <a:off x="7884520" y="5610877"/>
            <a:ext cx="1222409" cy="1222409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5" name="24 Redondear rectángulo de esquina sencilla"/>
          <p:cNvSpPr/>
          <p:nvPr/>
        </p:nvSpPr>
        <p:spPr>
          <a:xfrm>
            <a:off x="8486731" y="6301945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2011</a:t>
            </a:r>
            <a:endParaRPr lang="es-MX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77 Grupo"/>
          <p:cNvGrpSpPr/>
          <p:nvPr/>
        </p:nvGrpSpPr>
        <p:grpSpPr>
          <a:xfrm>
            <a:off x="-12356" y="0"/>
            <a:ext cx="9156356" cy="6363730"/>
            <a:chOff x="-12356" y="0"/>
            <a:chExt cx="9156356" cy="6363730"/>
          </a:xfrm>
        </p:grpSpPr>
        <p:pic>
          <p:nvPicPr>
            <p:cNvPr id="79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0"/>
              <a:ext cx="9144000" cy="6363730"/>
            </a:xfrm>
            <a:prstGeom prst="rect">
              <a:avLst/>
            </a:prstGeom>
            <a:noFill/>
          </p:spPr>
        </p:pic>
        <p:sp>
          <p:nvSpPr>
            <p:cNvPr id="80" name="79 Rectángulo"/>
            <p:cNvSpPr/>
            <p:nvPr/>
          </p:nvSpPr>
          <p:spPr>
            <a:xfrm>
              <a:off x="-12356" y="2392"/>
              <a:ext cx="9144000" cy="6361338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61" name="60 Flecha doblada"/>
          <p:cNvSpPr/>
          <p:nvPr/>
        </p:nvSpPr>
        <p:spPr>
          <a:xfrm flipH="1">
            <a:off x="3066076" y="2507313"/>
            <a:ext cx="6010553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chemeClr val="tx2">
              <a:alpha val="50196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3" name="62 Flecha doblada"/>
          <p:cNvSpPr/>
          <p:nvPr/>
        </p:nvSpPr>
        <p:spPr>
          <a:xfrm>
            <a:off x="111262" y="2502393"/>
            <a:ext cx="2954815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chemeClr val="tx2">
              <a:alpha val="50196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7" name="55 Pentágono"/>
          <p:cNvSpPr>
            <a:spLocks noChangeArrowheads="1"/>
          </p:cNvSpPr>
          <p:nvPr/>
        </p:nvSpPr>
        <p:spPr bwMode="auto">
          <a:xfrm>
            <a:off x="615479" y="1327817"/>
            <a:ext cx="1714500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0" name="71 Cheurón"/>
          <p:cNvSpPr>
            <a:spLocks noChangeArrowheads="1"/>
          </p:cNvSpPr>
          <p:nvPr/>
        </p:nvSpPr>
        <p:spPr bwMode="auto">
          <a:xfrm>
            <a:off x="6727615" y="1327817"/>
            <a:ext cx="2042502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02" name="65 Cheurón"/>
          <p:cNvSpPr>
            <a:spLocks noChangeArrowheads="1"/>
          </p:cNvSpPr>
          <p:nvPr/>
        </p:nvSpPr>
        <p:spPr bwMode="auto">
          <a:xfrm>
            <a:off x="4431754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7" name="59 Cheurón"/>
          <p:cNvSpPr>
            <a:spLocks noChangeArrowheads="1"/>
          </p:cNvSpPr>
          <p:nvPr/>
        </p:nvSpPr>
        <p:spPr bwMode="auto">
          <a:xfrm>
            <a:off x="2184413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2206259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11" name="110 Elipse"/>
          <p:cNvSpPr/>
          <p:nvPr/>
        </p:nvSpPr>
        <p:spPr>
          <a:xfrm>
            <a:off x="4483724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12" name="111 Elipse"/>
          <p:cNvSpPr/>
          <p:nvPr/>
        </p:nvSpPr>
        <p:spPr>
          <a:xfrm>
            <a:off x="6579713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13" name="112 Elipse"/>
          <p:cNvSpPr/>
          <p:nvPr/>
        </p:nvSpPr>
        <p:spPr>
          <a:xfrm>
            <a:off x="263910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14" name="Text Box 34"/>
          <p:cNvSpPr txBox="1">
            <a:spLocks noChangeArrowheads="1"/>
          </p:cNvSpPr>
          <p:nvPr/>
        </p:nvSpPr>
        <p:spPr bwMode="auto">
          <a:xfrm>
            <a:off x="1031659" y="1659221"/>
            <a:ext cx="11809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Aprovechar el código de barras para validar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>
            <a:off x="2959560" y="1662416"/>
            <a:ext cx="13498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lvl="0">
              <a:spcBef>
                <a:spcPct val="50000"/>
              </a:spcBef>
            </a:pPr>
            <a:r>
              <a:rPr lang="es-MX" sz="1500" b="1" dirty="0" smtClean="0">
                <a:solidFill>
                  <a:prstClr val="white"/>
                </a:solidFill>
                <a:latin typeface="Calibri"/>
              </a:rPr>
              <a:t>Verificar los datos en la página del SAT en Internet</a:t>
            </a:r>
            <a:endParaRPr lang="es-ES" sz="15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3" name="Text Box 34"/>
          <p:cNvSpPr txBox="1">
            <a:spLocks noChangeArrowheads="1"/>
          </p:cNvSpPr>
          <p:nvPr/>
        </p:nvSpPr>
        <p:spPr bwMode="auto">
          <a:xfrm>
            <a:off x="5188559" y="1785986"/>
            <a:ext cx="141984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Revisar que cumpla con los demás requisitos</a:t>
            </a:r>
          </a:p>
        </p:txBody>
      </p:sp>
      <p:sp>
        <p:nvSpPr>
          <p:cNvPr id="124" name="Text Box 34"/>
          <p:cNvSpPr txBox="1">
            <a:spLocks noChangeArrowheads="1"/>
          </p:cNvSpPr>
          <p:nvPr/>
        </p:nvSpPr>
        <p:spPr bwMode="auto">
          <a:xfrm>
            <a:off x="7345457" y="1660792"/>
            <a:ext cx="124754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Conservar la factura en sus registros contables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124 Grupo"/>
          <p:cNvGrpSpPr/>
          <p:nvPr/>
        </p:nvGrpSpPr>
        <p:grpSpPr>
          <a:xfrm>
            <a:off x="2550142" y="2680322"/>
            <a:ext cx="1244257" cy="1578728"/>
            <a:chOff x="3696347" y="3886667"/>
            <a:chExt cx="1244257" cy="1578728"/>
          </a:xfrm>
        </p:grpSpPr>
        <p:sp>
          <p:nvSpPr>
            <p:cNvPr id="23" name="22 Rectángulo redondeado"/>
            <p:cNvSpPr/>
            <p:nvPr/>
          </p:nvSpPr>
          <p:spPr bwMode="auto">
            <a:xfrm>
              <a:off x="3897138" y="3937584"/>
              <a:ext cx="928688" cy="92868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pic>
          <p:nvPicPr>
            <p:cNvPr id="24" name="Picture 26" descr="Base de datos proceso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105766" y="4274306"/>
              <a:ext cx="834838" cy="953003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5" name="24 Rectángulo"/>
            <p:cNvSpPr/>
            <p:nvPr/>
          </p:nvSpPr>
          <p:spPr bwMode="auto">
            <a:xfrm>
              <a:off x="3829081" y="3886667"/>
              <a:ext cx="996746" cy="4032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</a:rPr>
                <a:t>SICOFI</a:t>
              </a:r>
              <a:endParaRPr lang="es-MX" sz="15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pic>
          <p:nvPicPr>
            <p:cNvPr id="26" name="Picture 3" descr="C:\Users\SACB696E\AppData\Local\Microsoft\Windows\Temporary Internet Files\Content.IE5\3SNWTDIE\MC900434843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96347" y="4599962"/>
              <a:ext cx="865433" cy="865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Papel 2011</a:t>
            </a:r>
          </a:p>
        </p:txBody>
      </p:sp>
      <p:sp>
        <p:nvSpPr>
          <p:cNvPr id="84" name="83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 el receptor al manejar estos comprobantes?</a:t>
            </a:r>
          </a:p>
        </p:txBody>
      </p:sp>
      <p:grpSp>
        <p:nvGrpSpPr>
          <p:cNvPr id="5" name="110 Grupo"/>
          <p:cNvGrpSpPr>
            <a:grpSpLocks/>
          </p:cNvGrpSpPr>
          <p:nvPr/>
        </p:nvGrpSpPr>
        <p:grpSpPr bwMode="auto">
          <a:xfrm>
            <a:off x="7235784" y="2718571"/>
            <a:ext cx="1143000" cy="928688"/>
            <a:chOff x="4466694" y="1357285"/>
            <a:chExt cx="1143009" cy="928598"/>
          </a:xfrm>
        </p:grpSpPr>
        <p:sp>
          <p:nvSpPr>
            <p:cNvPr id="141" name="140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42" name="141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Archivo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150" name="Text Box 30"/>
          <p:cNvSpPr txBox="1">
            <a:spLocks noChangeArrowheads="1"/>
          </p:cNvSpPr>
          <p:nvPr/>
        </p:nvSpPr>
        <p:spPr bwMode="auto">
          <a:xfrm>
            <a:off x="4430199" y="4913515"/>
            <a:ext cx="2059547" cy="128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Art. 29-A del Código Fiscal de la Federación.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Regla II.2.4.6 de la Resolución Miscelánea Fiscal.</a:t>
            </a:r>
            <a:endParaRPr lang="es-MX" sz="1200" dirty="0"/>
          </a:p>
        </p:txBody>
      </p:sp>
      <p:sp>
        <p:nvSpPr>
          <p:cNvPr id="151" name="Text Box 30"/>
          <p:cNvSpPr txBox="1">
            <a:spLocks noChangeArrowheads="1"/>
          </p:cNvSpPr>
          <p:nvPr/>
        </p:nvSpPr>
        <p:spPr bwMode="auto">
          <a:xfrm>
            <a:off x="4430199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comprobante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154" name="153 Rectángulo redondeado"/>
          <p:cNvSpPr/>
          <p:nvPr/>
        </p:nvSpPr>
        <p:spPr bwMode="auto">
          <a:xfrm>
            <a:off x="8127639" y="4525298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56" name="155 Rectángulo"/>
          <p:cNvSpPr/>
          <p:nvPr/>
        </p:nvSpPr>
        <p:spPr bwMode="auto">
          <a:xfrm>
            <a:off x="7710616" y="4543537"/>
            <a:ext cx="1391991" cy="325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Comprobación</a:t>
            </a:r>
          </a:p>
        </p:txBody>
      </p:sp>
      <p:sp>
        <p:nvSpPr>
          <p:cNvPr id="57" name="56 Rectángulo redondeado"/>
          <p:cNvSpPr/>
          <p:nvPr/>
        </p:nvSpPr>
        <p:spPr bwMode="auto">
          <a:xfrm>
            <a:off x="124419" y="451705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51" name="Picture 65" descr="F:\Galería multimedia de Microsoft\j0432611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5385" b="10658"/>
          <a:stretch>
            <a:fillRect/>
          </a:stretch>
        </p:blipFill>
        <p:spPr bwMode="auto">
          <a:xfrm flipH="1">
            <a:off x="401755" y="4769567"/>
            <a:ext cx="440138" cy="4695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2" name="Picture 63" descr="F:\Galería multimedia de Microsoft\j0432610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4286" r="7143" b="6913"/>
          <a:stretch>
            <a:fillRect/>
          </a:stretch>
        </p:blipFill>
        <p:spPr bwMode="auto">
          <a:xfrm flipH="1">
            <a:off x="0" y="4893211"/>
            <a:ext cx="499239" cy="5975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3" name="Picture 66" descr="F:\Galería multimedia de Microsoft\j0432612.png"/>
          <p:cNvPicPr>
            <a:picLocks noChangeAspect="1" noChangeArrowheads="1"/>
          </p:cNvPicPr>
          <p:nvPr/>
        </p:nvPicPr>
        <p:blipFill>
          <a:blip r:embed="rId7" cstate="print"/>
          <a:srcRect l="9783" r="6444"/>
          <a:stretch>
            <a:fillRect/>
          </a:stretch>
        </p:blipFill>
        <p:spPr bwMode="auto">
          <a:xfrm flipH="1">
            <a:off x="440298" y="4834342"/>
            <a:ext cx="807449" cy="9738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58" name="57 Rectángulo"/>
          <p:cNvSpPr/>
          <p:nvPr/>
        </p:nvSpPr>
        <p:spPr bwMode="auto">
          <a:xfrm>
            <a:off x="96556" y="4510582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</a:p>
        </p:txBody>
      </p:sp>
      <p:grpSp>
        <p:nvGrpSpPr>
          <p:cNvPr id="6" name="124 Grupo"/>
          <p:cNvGrpSpPr/>
          <p:nvPr/>
        </p:nvGrpSpPr>
        <p:grpSpPr>
          <a:xfrm>
            <a:off x="813037" y="2670777"/>
            <a:ext cx="996746" cy="979605"/>
            <a:chOff x="3829081" y="3886667"/>
            <a:chExt cx="996746" cy="979605"/>
          </a:xfrm>
        </p:grpSpPr>
        <p:sp>
          <p:nvSpPr>
            <p:cNvPr id="60" name="59 Rectángulo redondeado"/>
            <p:cNvSpPr/>
            <p:nvPr/>
          </p:nvSpPr>
          <p:spPr bwMode="auto">
            <a:xfrm>
              <a:off x="3897138" y="3937584"/>
              <a:ext cx="928688" cy="92868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62" name="61 Rectángulo"/>
            <p:cNvSpPr/>
            <p:nvPr/>
          </p:nvSpPr>
          <p:spPr bwMode="auto">
            <a:xfrm>
              <a:off x="3829081" y="3886667"/>
              <a:ext cx="996746" cy="4032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  <a:cs typeface="+mn-cs"/>
                </a:rPr>
                <a:t>Datos</a:t>
              </a:r>
              <a:endParaRPr lang="es-MX" sz="15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6" name="Text Box 30"/>
          <p:cNvSpPr txBox="1">
            <a:spLocks noChangeArrowheads="1"/>
          </p:cNvSpPr>
          <p:nvPr/>
        </p:nvSpPr>
        <p:spPr bwMode="auto">
          <a:xfrm>
            <a:off x="2039806" y="4913515"/>
            <a:ext cx="2059547" cy="128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RFC del emisor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Tipo de comprobante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Serie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Folio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Número de aprobación</a:t>
            </a:r>
          </a:p>
        </p:txBody>
      </p:sp>
      <p:sp>
        <p:nvSpPr>
          <p:cNvPr id="67" name="Text Box 30"/>
          <p:cNvSpPr txBox="1">
            <a:spLocks noChangeArrowheads="1"/>
          </p:cNvSpPr>
          <p:nvPr/>
        </p:nvSpPr>
        <p:spPr bwMode="auto">
          <a:xfrm>
            <a:off x="2039806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Datos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Para verificar en SICOFI</a:t>
            </a:r>
            <a:endParaRPr lang="es-ES" sz="1200" b="1" dirty="0">
              <a:solidFill>
                <a:srgbClr val="000000"/>
              </a:solidFill>
            </a:endParaRPr>
          </a:p>
        </p:txBody>
      </p:sp>
      <p:grpSp>
        <p:nvGrpSpPr>
          <p:cNvPr id="7" name="124 Grupo"/>
          <p:cNvGrpSpPr/>
          <p:nvPr/>
        </p:nvGrpSpPr>
        <p:grpSpPr>
          <a:xfrm>
            <a:off x="4956747" y="2662536"/>
            <a:ext cx="1244255" cy="979605"/>
            <a:chOff x="3829080" y="3886667"/>
            <a:chExt cx="1244255" cy="979605"/>
          </a:xfrm>
        </p:grpSpPr>
        <p:sp>
          <p:nvSpPr>
            <p:cNvPr id="70" name="69 Rectángulo redondeado"/>
            <p:cNvSpPr/>
            <p:nvPr/>
          </p:nvSpPr>
          <p:spPr bwMode="auto">
            <a:xfrm>
              <a:off x="3897138" y="3937584"/>
              <a:ext cx="928688" cy="92868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71" name="70 Rectángulo"/>
            <p:cNvSpPr/>
            <p:nvPr/>
          </p:nvSpPr>
          <p:spPr bwMode="auto">
            <a:xfrm>
              <a:off x="3829080" y="3886667"/>
              <a:ext cx="1244255" cy="4032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n-lt"/>
                </a:rPr>
                <a:t>Fecha de elaboración</a:t>
              </a:r>
              <a:endParaRPr lang="es-MX" sz="15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72" name="71 Imagen" descr="FPapel 201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5106" y="3247001"/>
            <a:ext cx="931754" cy="9888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73" name="Picture 2" descr="C:\Users\SACB696E\AppData\Local\Microsoft\Windows\Temporary Internet Files\Content.IE5\IW1709RT\MC900431629[1]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4545466" y="3429696"/>
            <a:ext cx="1044360" cy="1044360"/>
          </a:xfrm>
          <a:prstGeom prst="rect">
            <a:avLst/>
          </a:prstGeom>
          <a:noFill/>
        </p:spPr>
      </p:pic>
      <p:pic>
        <p:nvPicPr>
          <p:cNvPr id="1035" name="Picture 11" descr="C:\Users\SACB696E\AppData\Local\Microsoft\Windows\Temporary Internet Files\Content.IE5\IW1709RT\MC900431497[1].png"/>
          <p:cNvPicPr>
            <a:picLocks noChangeAspect="1" noChangeArrowheads="1"/>
          </p:cNvPicPr>
          <p:nvPr/>
        </p:nvPicPr>
        <p:blipFill>
          <a:blip r:embed="rId10">
            <a:grayscl/>
          </a:blip>
          <a:srcRect/>
          <a:stretch>
            <a:fillRect/>
          </a:stretch>
        </p:blipFill>
        <p:spPr bwMode="auto">
          <a:xfrm>
            <a:off x="7231825" y="3055807"/>
            <a:ext cx="1217096" cy="1217096"/>
          </a:xfrm>
          <a:prstGeom prst="rect">
            <a:avLst/>
          </a:prstGeom>
          <a:noFill/>
        </p:spPr>
      </p:pic>
      <p:pic>
        <p:nvPicPr>
          <p:cNvPr id="64" name="63 Imagen" descr="FPapel 201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410" y="3032816"/>
            <a:ext cx="865563" cy="10622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pic>
        <p:nvPicPr>
          <p:cNvPr id="65" name="Picture 14" descr="C:\Users\SACB696E\AppData\Local\Microsoft\Windows\Temporary Internet Files\Content.IE5\SNAXZ0SS\MC900432606[1]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920679" y="4820292"/>
            <a:ext cx="670494" cy="670494"/>
          </a:xfrm>
          <a:prstGeom prst="rect">
            <a:avLst/>
          </a:prstGeom>
          <a:noFill/>
        </p:spPr>
      </p:pic>
      <p:pic>
        <p:nvPicPr>
          <p:cNvPr id="1038" name="Picture 14" descr="C:\Users\SACB696E\AppData\Local\Microsoft\Windows\Temporary Internet Files\Content.IE5\SNAXZ0SS\MC900432606[1]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245062" y="4834342"/>
            <a:ext cx="1034865" cy="1034865"/>
          </a:xfrm>
          <a:prstGeom prst="rect">
            <a:avLst/>
          </a:prstGeom>
          <a:noFill/>
        </p:spPr>
      </p:pic>
      <p:grpSp>
        <p:nvGrpSpPr>
          <p:cNvPr id="82" name="81 Grupo"/>
          <p:cNvGrpSpPr/>
          <p:nvPr/>
        </p:nvGrpSpPr>
        <p:grpSpPr>
          <a:xfrm>
            <a:off x="478740" y="3427636"/>
            <a:ext cx="639242" cy="701607"/>
            <a:chOff x="447787" y="3415731"/>
            <a:chExt cx="639242" cy="701607"/>
          </a:xfrm>
        </p:grpSpPr>
        <p:sp>
          <p:nvSpPr>
            <p:cNvPr id="81" name="80 Rectángulo"/>
            <p:cNvSpPr/>
            <p:nvPr/>
          </p:nvSpPr>
          <p:spPr>
            <a:xfrm>
              <a:off x="499239" y="3490913"/>
              <a:ext cx="313797" cy="390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9" name="58 Imagen" descr="abaxia-mobile-tag.jpg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447787" y="3415731"/>
              <a:ext cx="639242" cy="701607"/>
            </a:xfrm>
            <a:prstGeom prst="rect">
              <a:avLst/>
            </a:prstGeom>
          </p:spPr>
        </p:pic>
      </p:grpSp>
      <p:sp>
        <p:nvSpPr>
          <p:cNvPr id="83" name="82 Circular"/>
          <p:cNvSpPr/>
          <p:nvPr/>
        </p:nvSpPr>
        <p:spPr>
          <a:xfrm>
            <a:off x="8256682" y="598105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5" name="84 Circular"/>
          <p:cNvSpPr/>
          <p:nvPr/>
        </p:nvSpPr>
        <p:spPr>
          <a:xfrm rot="10800000">
            <a:off x="8249060" y="598302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6" name="85 Circular"/>
          <p:cNvSpPr/>
          <p:nvPr/>
        </p:nvSpPr>
        <p:spPr>
          <a:xfrm rot="16200000">
            <a:off x="8249062" y="5983031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7" name="86 Circular"/>
          <p:cNvSpPr/>
          <p:nvPr/>
        </p:nvSpPr>
        <p:spPr>
          <a:xfrm rot="5400000">
            <a:off x="7884520" y="5610877"/>
            <a:ext cx="1222409" cy="1222409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8" name="87 Redondear rectángulo de esquina sencilla"/>
          <p:cNvSpPr/>
          <p:nvPr/>
        </p:nvSpPr>
        <p:spPr>
          <a:xfrm>
            <a:off x="8486731" y="6301945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2011</a:t>
            </a:r>
            <a:endParaRPr lang="es-MX" sz="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87 Grupo"/>
          <p:cNvGrpSpPr/>
          <p:nvPr/>
        </p:nvGrpSpPr>
        <p:grpSpPr>
          <a:xfrm>
            <a:off x="-12356" y="0"/>
            <a:ext cx="9156356" cy="6363730"/>
            <a:chOff x="-12356" y="0"/>
            <a:chExt cx="9156356" cy="6363730"/>
          </a:xfrm>
        </p:grpSpPr>
        <p:pic>
          <p:nvPicPr>
            <p:cNvPr id="90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0"/>
              <a:ext cx="9144000" cy="6363730"/>
            </a:xfrm>
            <a:prstGeom prst="rect">
              <a:avLst/>
            </a:prstGeom>
            <a:noFill/>
          </p:spPr>
        </p:pic>
        <p:sp>
          <p:nvSpPr>
            <p:cNvPr id="91" name="90 Rectángulo"/>
            <p:cNvSpPr/>
            <p:nvPr/>
          </p:nvSpPr>
          <p:spPr>
            <a:xfrm>
              <a:off x="-12356" y="2392"/>
              <a:ext cx="9144000" cy="6361338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77" name="76 Flecha doblada"/>
          <p:cNvSpPr/>
          <p:nvPr/>
        </p:nvSpPr>
        <p:spPr>
          <a:xfrm rot="16200000" flipV="1">
            <a:off x="6725086" y="3308684"/>
            <a:ext cx="1413250" cy="2576149"/>
          </a:xfrm>
          <a:prstGeom prst="bentArrow">
            <a:avLst>
              <a:gd name="adj1" fmla="val 61058"/>
              <a:gd name="adj2" fmla="val 50000"/>
              <a:gd name="adj3" fmla="val 25000"/>
              <a:gd name="adj4" fmla="val 859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5" name="94 Flecha doblada"/>
          <p:cNvSpPr/>
          <p:nvPr/>
        </p:nvSpPr>
        <p:spPr>
          <a:xfrm flipV="1">
            <a:off x="634412" y="3329138"/>
            <a:ext cx="6032211" cy="2318297"/>
          </a:xfrm>
          <a:prstGeom prst="bentArrow">
            <a:avLst>
              <a:gd name="adj1" fmla="val 35491"/>
              <a:gd name="adj2" fmla="val 34595"/>
              <a:gd name="adj3" fmla="val 0"/>
              <a:gd name="adj4" fmla="val 859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4" name="93 Flecha doblada"/>
          <p:cNvSpPr/>
          <p:nvPr/>
        </p:nvSpPr>
        <p:spPr>
          <a:xfrm>
            <a:off x="617476" y="1008607"/>
            <a:ext cx="6032211" cy="2308175"/>
          </a:xfrm>
          <a:prstGeom prst="bentArrow">
            <a:avLst>
              <a:gd name="adj1" fmla="val 36534"/>
              <a:gd name="adj2" fmla="val 34595"/>
              <a:gd name="adj3" fmla="val 0"/>
              <a:gd name="adj4" fmla="val 859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Contraste: 2010 VS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 bwMode="auto">
          <a:xfrm>
            <a:off x="1910117" y="5572012"/>
            <a:ext cx="1285875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Solicita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Firma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Electrónica Avanzada (FIEL)</a:t>
            </a:r>
          </a:p>
        </p:txBody>
      </p:sp>
      <p:grpSp>
        <p:nvGrpSpPr>
          <p:cNvPr id="2" name="37 Grupo"/>
          <p:cNvGrpSpPr>
            <a:grpSpLocks/>
          </p:cNvGrpSpPr>
          <p:nvPr/>
        </p:nvGrpSpPr>
        <p:grpSpPr bwMode="auto">
          <a:xfrm>
            <a:off x="1872017" y="4429020"/>
            <a:ext cx="1109662" cy="1143000"/>
            <a:chOff x="1247742" y="3000372"/>
            <a:chExt cx="1109680" cy="1143008"/>
          </a:xfrm>
        </p:grpSpPr>
        <p:sp>
          <p:nvSpPr>
            <p:cNvPr id="9" name="8 Rectángulo redondeado"/>
            <p:cNvSpPr/>
            <p:nvPr/>
          </p:nvSpPr>
          <p:spPr bwMode="auto">
            <a:xfrm>
              <a:off x="1357281" y="3000372"/>
              <a:ext cx="928703" cy="928693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pic>
          <p:nvPicPr>
            <p:cNvPr id="10" name="19 Imagen" descr="Network.png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247742" y="3366262"/>
              <a:ext cx="752490" cy="777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4" descr="Llav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21658" y="3357562"/>
              <a:ext cx="635764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11 Rectángulo"/>
            <p:cNvSpPr/>
            <p:nvPr/>
          </p:nvSpPr>
          <p:spPr bwMode="auto">
            <a:xfrm>
              <a:off x="1285843" y="3079396"/>
              <a:ext cx="1000141" cy="57150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s-MX" b="1" dirty="0">
                  <a:solidFill>
                    <a:schemeClr val="tx2"/>
                  </a:solidFill>
                  <a:latin typeface="+mj-lt"/>
                  <a:cs typeface="+mn-cs"/>
                </a:rPr>
                <a:t>FIEL</a:t>
              </a:r>
            </a:p>
          </p:txBody>
        </p:sp>
      </p:grpSp>
      <p:sp>
        <p:nvSpPr>
          <p:cNvPr id="13" name="12 Elipse"/>
          <p:cNvSpPr/>
          <p:nvPr/>
        </p:nvSpPr>
        <p:spPr bwMode="auto">
          <a:xfrm>
            <a:off x="2195867" y="4047109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grpSp>
        <p:nvGrpSpPr>
          <p:cNvPr id="4" name="80 Grupo"/>
          <p:cNvGrpSpPr>
            <a:grpSpLocks/>
          </p:cNvGrpSpPr>
          <p:nvPr/>
        </p:nvGrpSpPr>
        <p:grpSpPr bwMode="auto">
          <a:xfrm>
            <a:off x="203004" y="2560266"/>
            <a:ext cx="1583115" cy="1583114"/>
            <a:chOff x="1298884" y="981766"/>
            <a:chExt cx="1583126" cy="1583126"/>
          </a:xfrm>
        </p:grpSpPr>
        <p:sp>
          <p:nvSpPr>
            <p:cNvPr id="15" name="14 Elipse"/>
            <p:cNvSpPr/>
            <p:nvPr/>
          </p:nvSpPr>
          <p:spPr>
            <a:xfrm>
              <a:off x="1298884" y="981766"/>
              <a:ext cx="1583126" cy="1583126"/>
            </a:xfrm>
            <a:prstGeom prst="ellipse">
              <a:avLst/>
            </a:prstGeom>
            <a:solidFill>
              <a:schemeClr val="tx2">
                <a:lumMod val="20000"/>
                <a:lumOff val="80000"/>
                <a:alpha val="74902"/>
              </a:schemeClr>
            </a:solid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15 Elipse"/>
            <p:cNvSpPr/>
            <p:nvPr/>
          </p:nvSpPr>
          <p:spPr>
            <a:xfrm>
              <a:off x="1784323" y="1303352"/>
              <a:ext cx="1097687" cy="1225004"/>
            </a:xfrm>
            <a:prstGeom prst="ellipse">
              <a:avLst/>
            </a:prstGeom>
            <a:blipFill rotWithShape="0">
              <a:blip r:embed="rId5" cstate="print"/>
              <a:stretch>
                <a:fillRect/>
              </a:stretch>
            </a:blip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3" name="42 Flecha abajo"/>
          <p:cNvSpPr/>
          <p:nvPr/>
        </p:nvSpPr>
        <p:spPr bwMode="auto">
          <a:xfrm rot="5400000" flipV="1">
            <a:off x="3158422" y="1541500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44" name="43 Flecha abajo"/>
          <p:cNvSpPr/>
          <p:nvPr/>
        </p:nvSpPr>
        <p:spPr bwMode="auto">
          <a:xfrm rot="5400000" flipV="1">
            <a:off x="4963234" y="1541500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49" name="48 Rectángulo redondeado"/>
          <p:cNvSpPr/>
          <p:nvPr/>
        </p:nvSpPr>
        <p:spPr bwMode="auto">
          <a:xfrm>
            <a:off x="5516037" y="2948555"/>
            <a:ext cx="1285875" cy="214312"/>
          </a:xfrm>
          <a:prstGeom prst="roundRect">
            <a:avLst>
              <a:gd name="adj" fmla="val 6853"/>
            </a:avLst>
          </a:prstGeom>
          <a:solidFill>
            <a:srgbClr val="25406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100" b="1" dirty="0" smtClean="0">
                <a:solidFill>
                  <a:schemeClr val="bg1"/>
                </a:solidFill>
                <a:latin typeface="+mj-lt"/>
                <a:cs typeface="+mn-cs"/>
              </a:rPr>
              <a:t>Vigencia: </a:t>
            </a:r>
            <a:r>
              <a:rPr lang="es-MX" sz="1100" b="1" dirty="0">
                <a:solidFill>
                  <a:schemeClr val="bg1"/>
                </a:solidFill>
                <a:latin typeface="+mj-lt"/>
                <a:cs typeface="+mn-cs"/>
              </a:rPr>
              <a:t>2 años</a:t>
            </a:r>
          </a:p>
        </p:txBody>
      </p:sp>
      <p:sp>
        <p:nvSpPr>
          <p:cNvPr id="54" name="53 Rectángulo redondeado"/>
          <p:cNvSpPr/>
          <p:nvPr/>
        </p:nvSpPr>
        <p:spPr bwMode="auto">
          <a:xfrm>
            <a:off x="3636084" y="5485403"/>
            <a:ext cx="1571625" cy="642959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Solicita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autorización de facturas con Dispositivo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de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Seguridad gratuito.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56" name="55 Rectángulo redondeado"/>
          <p:cNvSpPr/>
          <p:nvPr/>
        </p:nvSpPr>
        <p:spPr bwMode="auto">
          <a:xfrm>
            <a:off x="3840872" y="4429012"/>
            <a:ext cx="928687" cy="928687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57" name="Picture 26" descr="Base de datos proceso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79022" y="4857637"/>
            <a:ext cx="563218" cy="64293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58" name="57 Rectángulo"/>
          <p:cNvSpPr/>
          <p:nvPr/>
        </p:nvSpPr>
        <p:spPr bwMode="auto">
          <a:xfrm>
            <a:off x="3651077" y="4429012"/>
            <a:ext cx="1285875" cy="7143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s-MX" sz="1500" b="1" dirty="0">
                <a:solidFill>
                  <a:schemeClr val="tx2"/>
                </a:solidFill>
                <a:latin typeface="+mj-lt"/>
                <a:cs typeface="+mn-cs"/>
              </a:rPr>
              <a:t>Dispositivo</a:t>
            </a:r>
          </a:p>
          <a:p>
            <a:pPr algn="ctr">
              <a:defRPr/>
            </a:pPr>
            <a:r>
              <a:rPr lang="es-MX" sz="1500" b="1" dirty="0">
                <a:solidFill>
                  <a:schemeClr val="tx2"/>
                </a:solidFill>
                <a:latin typeface="+mj-lt"/>
                <a:cs typeface="+mn-cs"/>
              </a:rPr>
              <a:t>Seguridad</a:t>
            </a:r>
          </a:p>
        </p:txBody>
      </p:sp>
      <p:pic>
        <p:nvPicPr>
          <p:cNvPr id="59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959" y="5000663"/>
            <a:ext cx="571349" cy="57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59 Elipse"/>
          <p:cNvSpPr/>
          <p:nvPr/>
        </p:nvSpPr>
        <p:spPr bwMode="auto">
          <a:xfrm>
            <a:off x="4089050" y="4047109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61" name="60 Rectángulo redondeado"/>
          <p:cNvSpPr/>
          <p:nvPr/>
        </p:nvSpPr>
        <p:spPr bwMode="auto">
          <a:xfrm>
            <a:off x="5749224" y="4403612"/>
            <a:ext cx="928688" cy="928687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63" name="62 Flecha abajo"/>
          <p:cNvSpPr/>
          <p:nvPr/>
        </p:nvSpPr>
        <p:spPr bwMode="auto">
          <a:xfrm rot="5400000" flipV="1">
            <a:off x="5027264" y="4643324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68" name="32 Flecha abajo"/>
          <p:cNvSpPr/>
          <p:nvPr/>
        </p:nvSpPr>
        <p:spPr bwMode="auto">
          <a:xfrm rot="5400000" flipV="1">
            <a:off x="3083281" y="4643324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69" name="Picture 12" descr="C:\Users\SACB696E\AppData\Local\Microsoft\Windows\Temporary Internet Files\Content.IE5\S71J76IV\MC900431539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63537" y="4714762"/>
            <a:ext cx="85725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70 Rectángulo redondeado"/>
          <p:cNvSpPr/>
          <p:nvPr/>
        </p:nvSpPr>
        <p:spPr bwMode="auto">
          <a:xfrm>
            <a:off x="5553608" y="5541869"/>
            <a:ext cx="1285875" cy="642938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Con Dispositivo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de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Seguridad por sus propios medios o con un impresor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530056" y="1582250"/>
            <a:ext cx="87075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2010</a:t>
            </a:r>
          </a:p>
        </p:txBody>
      </p:sp>
      <p:sp>
        <p:nvSpPr>
          <p:cNvPr id="73" name="72 CuadroTexto"/>
          <p:cNvSpPr txBox="1"/>
          <p:nvPr/>
        </p:nvSpPr>
        <p:spPr>
          <a:xfrm>
            <a:off x="462324" y="5014268"/>
            <a:ext cx="85376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2011</a:t>
            </a:r>
          </a:p>
        </p:txBody>
      </p:sp>
      <p:sp>
        <p:nvSpPr>
          <p:cNvPr id="74" name="73 Rectángulo redondeado"/>
          <p:cNvSpPr/>
          <p:nvPr/>
        </p:nvSpPr>
        <p:spPr bwMode="auto">
          <a:xfrm>
            <a:off x="3651077" y="6072074"/>
            <a:ext cx="1285875" cy="214312"/>
          </a:xfrm>
          <a:prstGeom prst="roundRect">
            <a:avLst>
              <a:gd name="adj" fmla="val 6853"/>
            </a:avLst>
          </a:prstGeom>
          <a:solidFill>
            <a:srgbClr val="25406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100" b="1" dirty="0" smtClean="0">
                <a:solidFill>
                  <a:schemeClr val="bg1"/>
                </a:solidFill>
                <a:latin typeface="+mj-lt"/>
                <a:cs typeface="+mn-cs"/>
              </a:rPr>
              <a:t>Vigencia: </a:t>
            </a:r>
            <a:r>
              <a:rPr lang="es-MX" sz="1100" b="1" dirty="0">
                <a:solidFill>
                  <a:schemeClr val="bg1"/>
                </a:solidFill>
                <a:latin typeface="+mj-lt"/>
                <a:cs typeface="+mn-cs"/>
              </a:rPr>
              <a:t>2 años</a:t>
            </a:r>
          </a:p>
        </p:txBody>
      </p:sp>
      <p:sp>
        <p:nvSpPr>
          <p:cNvPr id="75" name="74 Rectángulo"/>
          <p:cNvSpPr/>
          <p:nvPr/>
        </p:nvSpPr>
        <p:spPr bwMode="auto">
          <a:xfrm>
            <a:off x="285726" y="3071810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Emisor</a:t>
            </a:r>
            <a:endParaRPr lang="es-MX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96" name="95 Flecha doblada"/>
          <p:cNvSpPr/>
          <p:nvPr/>
        </p:nvSpPr>
        <p:spPr>
          <a:xfrm rot="5400000">
            <a:off x="6773772" y="757225"/>
            <a:ext cx="1413250" cy="2576149"/>
          </a:xfrm>
          <a:prstGeom prst="bentArrow">
            <a:avLst>
              <a:gd name="adj1" fmla="val 61058"/>
              <a:gd name="adj2" fmla="val 50000"/>
              <a:gd name="adj3" fmla="val 25000"/>
              <a:gd name="adj4" fmla="val 859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2" name="61 Elipse"/>
          <p:cNvSpPr/>
          <p:nvPr/>
        </p:nvSpPr>
        <p:spPr bwMode="auto">
          <a:xfrm>
            <a:off x="5963537" y="4047109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66" name="65 Rectángulo redondeado"/>
          <p:cNvSpPr/>
          <p:nvPr/>
        </p:nvSpPr>
        <p:spPr bwMode="auto">
          <a:xfrm>
            <a:off x="7715281" y="3928932"/>
            <a:ext cx="1285875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Se entrega factura al cliente</a:t>
            </a:r>
          </a:p>
        </p:txBody>
      </p:sp>
      <p:sp>
        <p:nvSpPr>
          <p:cNvPr id="70" name="69 Rectángulo"/>
          <p:cNvSpPr/>
          <p:nvPr/>
        </p:nvSpPr>
        <p:spPr bwMode="auto">
          <a:xfrm>
            <a:off x="5783091" y="4475049"/>
            <a:ext cx="883532" cy="2397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j-lt"/>
                <a:cs typeface="+mn-cs"/>
              </a:rPr>
              <a:t>Impresión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22" name="21 Rectángulo redondeado"/>
          <p:cNvSpPr/>
          <p:nvPr/>
        </p:nvSpPr>
        <p:spPr bwMode="auto">
          <a:xfrm>
            <a:off x="3703640" y="2515166"/>
            <a:ext cx="1541461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El Impresor solicita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autorización de facturas al SAT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23" name="22 Rectángulo redondeado"/>
          <p:cNvSpPr/>
          <p:nvPr/>
        </p:nvSpPr>
        <p:spPr bwMode="auto">
          <a:xfrm>
            <a:off x="3897138" y="1327188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24" name="Picture 26" descr="Base de datos proceso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35285" y="1755594"/>
            <a:ext cx="563222" cy="642942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5" name="24 Rectángulo"/>
          <p:cNvSpPr/>
          <p:nvPr/>
        </p:nvSpPr>
        <p:spPr bwMode="auto">
          <a:xfrm>
            <a:off x="3897138" y="1364759"/>
            <a:ext cx="938213" cy="403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s-MX" b="1" dirty="0">
                <a:solidFill>
                  <a:schemeClr val="tx2"/>
                </a:solidFill>
                <a:latin typeface="+mj-lt"/>
                <a:cs typeface="+mn-cs"/>
              </a:rPr>
              <a:t>Folios</a:t>
            </a:r>
          </a:p>
        </p:txBody>
      </p:sp>
      <p:pic>
        <p:nvPicPr>
          <p:cNvPr id="26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35226" y="1898688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26 Elipse"/>
          <p:cNvSpPr/>
          <p:nvPr/>
        </p:nvSpPr>
        <p:spPr bwMode="auto">
          <a:xfrm>
            <a:off x="4109315" y="957301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30 Rectángulo redondeado"/>
          <p:cNvSpPr/>
          <p:nvPr/>
        </p:nvSpPr>
        <p:spPr bwMode="auto">
          <a:xfrm>
            <a:off x="1981554" y="1327188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32" name="Picture 4" descr="C:\Users\SACB696E\AppData\Local\Microsoft\Windows\Temporary Internet Files\Content.IE5\B9UBJ0VY\MC900433943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8679" y="1684352"/>
            <a:ext cx="857250" cy="85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Elipse"/>
          <p:cNvSpPr/>
          <p:nvPr/>
        </p:nvSpPr>
        <p:spPr bwMode="auto">
          <a:xfrm>
            <a:off x="2227598" y="957301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34" name="33 Rectángulo"/>
          <p:cNvSpPr/>
          <p:nvPr/>
        </p:nvSpPr>
        <p:spPr bwMode="auto">
          <a:xfrm>
            <a:off x="1910117" y="1338477"/>
            <a:ext cx="1071562" cy="3571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500" b="1" dirty="0">
                <a:solidFill>
                  <a:schemeClr val="tx2"/>
                </a:solidFill>
                <a:latin typeface="+mj-lt"/>
                <a:cs typeface="+mn-cs"/>
              </a:rPr>
              <a:t>Impresor Autorizado</a:t>
            </a:r>
          </a:p>
        </p:txBody>
      </p:sp>
      <p:sp>
        <p:nvSpPr>
          <p:cNvPr id="30" name="29 Rectángulo redondeado"/>
          <p:cNvSpPr/>
          <p:nvPr/>
        </p:nvSpPr>
        <p:spPr bwMode="auto">
          <a:xfrm>
            <a:off x="1883835" y="2485181"/>
            <a:ext cx="1267001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Acude con un Impresor Autorizado</a:t>
            </a:r>
          </a:p>
        </p:txBody>
      </p:sp>
      <p:sp>
        <p:nvSpPr>
          <p:cNvPr id="39" name="38 Rectángulo redondeado"/>
          <p:cNvSpPr/>
          <p:nvPr/>
        </p:nvSpPr>
        <p:spPr bwMode="auto">
          <a:xfrm>
            <a:off x="5730350" y="1301788"/>
            <a:ext cx="928687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40" name="39 Elipse"/>
          <p:cNvSpPr/>
          <p:nvPr/>
        </p:nvSpPr>
        <p:spPr bwMode="auto">
          <a:xfrm>
            <a:off x="5942527" y="957301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41" name="40 Rectángulo"/>
          <p:cNvSpPr/>
          <p:nvPr/>
        </p:nvSpPr>
        <p:spPr bwMode="auto">
          <a:xfrm>
            <a:off x="5625045" y="1328599"/>
            <a:ext cx="1143000" cy="311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500" b="1" dirty="0">
                <a:solidFill>
                  <a:schemeClr val="tx2"/>
                </a:solidFill>
                <a:latin typeface="+mj-lt"/>
                <a:cs typeface="+mn-cs"/>
              </a:rPr>
              <a:t>Impresor Autorizado</a:t>
            </a:r>
          </a:p>
        </p:txBody>
      </p:sp>
      <p:pic>
        <p:nvPicPr>
          <p:cNvPr id="42" name="Picture 4" descr="C:\Users\SACB696E\AppData\Local\Microsoft\Windows\Temporary Internet Files\Content.IE5\B9UBJ0VY\MC900433943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7475" y="1684243"/>
            <a:ext cx="857249" cy="85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36 Rectángulo redondeado"/>
          <p:cNvSpPr/>
          <p:nvPr/>
        </p:nvSpPr>
        <p:spPr bwMode="auto">
          <a:xfrm>
            <a:off x="5583593" y="2436321"/>
            <a:ext cx="1285875" cy="500063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El Impresor entrega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block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de facturas</a:t>
            </a:r>
          </a:p>
        </p:txBody>
      </p:sp>
      <p:pic>
        <p:nvPicPr>
          <p:cNvPr id="38" name="37 Imagen" descr="factura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6366485" y="1827133"/>
            <a:ext cx="578302" cy="714449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  <a:sp3d extrusionH="76200" prstMaterial="matte">
            <a:bevelT w="25400" h="12700" prst="hardEdge"/>
            <a:bevelB w="6350" h="31750"/>
            <a:extrusionClr>
              <a:schemeClr val="bg1"/>
            </a:extrusionClr>
          </a:sp3d>
        </p:spPr>
      </p:pic>
      <p:grpSp>
        <p:nvGrpSpPr>
          <p:cNvPr id="19" name="90 Grupo"/>
          <p:cNvGrpSpPr/>
          <p:nvPr/>
        </p:nvGrpSpPr>
        <p:grpSpPr>
          <a:xfrm>
            <a:off x="7572396" y="2567465"/>
            <a:ext cx="1477311" cy="1477311"/>
            <a:chOff x="7612029" y="4538604"/>
            <a:chExt cx="1477311" cy="1477311"/>
          </a:xfrm>
        </p:grpSpPr>
        <p:sp>
          <p:nvSpPr>
            <p:cNvPr id="89" name="88 Elipse"/>
            <p:cNvSpPr/>
            <p:nvPr/>
          </p:nvSpPr>
          <p:spPr bwMode="auto">
            <a:xfrm>
              <a:off x="7612029" y="4538604"/>
              <a:ext cx="1477311" cy="1477311"/>
            </a:xfrm>
            <a:prstGeom prst="ellipse">
              <a:avLst/>
            </a:prstGeom>
            <a:solidFill>
              <a:schemeClr val="tx2">
                <a:lumMod val="20000"/>
                <a:lumOff val="80000"/>
                <a:alpha val="74902"/>
              </a:schemeClr>
            </a:solid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0" name="30 Grupo"/>
            <p:cNvGrpSpPr/>
            <p:nvPr/>
          </p:nvGrpSpPr>
          <p:grpSpPr>
            <a:xfrm>
              <a:off x="8122160" y="4690346"/>
              <a:ext cx="817931" cy="1034000"/>
              <a:chOff x="6524058" y="4438335"/>
              <a:chExt cx="2578085" cy="3225816"/>
            </a:xfrm>
          </p:grpSpPr>
          <p:pic>
            <p:nvPicPr>
              <p:cNvPr id="85" name="Picture 65" descr="F:\Galería multimedia de Microsoft\j0432611.png"/>
              <p:cNvPicPr>
                <a:picLocks noChangeAspect="1" noChangeArrowheads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r="15385" b="10658"/>
              <a:stretch>
                <a:fillRect/>
              </a:stretch>
            </p:blipFill>
            <p:spPr bwMode="auto">
              <a:xfrm>
                <a:off x="7714846" y="5020626"/>
                <a:ext cx="1387297" cy="146479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86" name="Picture 63" descr="F:\Galería multimedia de Microsoft\j0432610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</a:blip>
              <a:srcRect l="14286" r="7143" b="6913"/>
              <a:stretch>
                <a:fillRect/>
              </a:stretch>
            </p:blipFill>
            <p:spPr bwMode="auto">
              <a:xfrm>
                <a:off x="6524058" y="4438335"/>
                <a:ext cx="1573581" cy="186428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87" name="Picture 66" descr="F:\Galería multimedia de Microsoft\j0432612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 l="9783" r="6444"/>
              <a:stretch>
                <a:fillRect/>
              </a:stretch>
            </p:blipFill>
            <p:spPr bwMode="auto">
              <a:xfrm>
                <a:off x="6833448" y="5229174"/>
                <a:ext cx="2039861" cy="243497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</p:pic>
        </p:grpSp>
        <p:pic>
          <p:nvPicPr>
            <p:cNvPr id="64" name="63 Imagen" descr="factura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04613" y="5202354"/>
              <a:ext cx="642942" cy="794224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isometricOffAxis2Left"/>
              <a:lightRig rig="threePt" dir="t"/>
            </a:scene3d>
          </p:spPr>
        </p:pic>
      </p:grpSp>
      <p:sp>
        <p:nvSpPr>
          <p:cNvPr id="53" name="52 Elipse"/>
          <p:cNvSpPr/>
          <p:nvPr/>
        </p:nvSpPr>
        <p:spPr bwMode="auto">
          <a:xfrm>
            <a:off x="7236355" y="3102469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52" name="51 Rectángulo"/>
          <p:cNvSpPr/>
          <p:nvPr/>
        </p:nvSpPr>
        <p:spPr bwMode="auto">
          <a:xfrm>
            <a:off x="7800151" y="3714620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  <a:endParaRPr lang="es-MX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pic>
        <p:nvPicPr>
          <p:cNvPr id="76" name="0 Imagen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67005" y="4677690"/>
            <a:ext cx="1146521" cy="112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77 Circular"/>
          <p:cNvSpPr/>
          <p:nvPr/>
        </p:nvSpPr>
        <p:spPr>
          <a:xfrm>
            <a:off x="8256682" y="598105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2" name="91 Circular"/>
          <p:cNvSpPr/>
          <p:nvPr/>
        </p:nvSpPr>
        <p:spPr>
          <a:xfrm rot="10800000">
            <a:off x="8249060" y="598302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3" name="92 Circular"/>
          <p:cNvSpPr/>
          <p:nvPr/>
        </p:nvSpPr>
        <p:spPr>
          <a:xfrm rot="16200000">
            <a:off x="8249062" y="5983031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7" name="96 Circular"/>
          <p:cNvSpPr/>
          <p:nvPr/>
        </p:nvSpPr>
        <p:spPr>
          <a:xfrm rot="5400000">
            <a:off x="7884520" y="5610877"/>
            <a:ext cx="1222409" cy="1222409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8" name="97 Redondear rectángulo de esquina sencilla"/>
          <p:cNvSpPr/>
          <p:nvPr/>
        </p:nvSpPr>
        <p:spPr>
          <a:xfrm>
            <a:off x="8486731" y="6301945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2011</a:t>
            </a:r>
            <a:endParaRPr lang="es-MX" sz="1500" b="1" dirty="0"/>
          </a:p>
        </p:txBody>
      </p:sp>
      <p:pic>
        <p:nvPicPr>
          <p:cNvPr id="79" name="78 Imagen" descr="factura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7228891" y="1330802"/>
            <a:ext cx="1095712" cy="6115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7 Grupo"/>
          <p:cNvGrpSpPr/>
          <p:nvPr/>
        </p:nvGrpSpPr>
        <p:grpSpPr>
          <a:xfrm>
            <a:off x="-12356" y="0"/>
            <a:ext cx="9156356" cy="6363730"/>
            <a:chOff x="-12356" y="0"/>
            <a:chExt cx="9156356" cy="6363730"/>
          </a:xfrm>
        </p:grpSpPr>
        <p:pic>
          <p:nvPicPr>
            <p:cNvPr id="90" name="Picture 18" descr="C:\Users\SACB696E\AppData\Local\Microsoft\Windows\Temporary Internet Files\Content.IE5\SNAXZ0SS\MP900402487[1].jp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0" y="0"/>
              <a:ext cx="9144000" cy="6363730"/>
            </a:xfrm>
            <a:prstGeom prst="rect">
              <a:avLst/>
            </a:prstGeom>
            <a:noFill/>
          </p:spPr>
        </p:pic>
        <p:sp>
          <p:nvSpPr>
            <p:cNvPr id="91" name="90 Rectángulo"/>
            <p:cNvSpPr/>
            <p:nvPr/>
          </p:nvSpPr>
          <p:spPr>
            <a:xfrm>
              <a:off x="-12356" y="2392"/>
              <a:ext cx="9144000" cy="6361338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Convivencia papel: 2010 + 2011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78" name="77 Circular"/>
          <p:cNvSpPr/>
          <p:nvPr/>
        </p:nvSpPr>
        <p:spPr>
          <a:xfrm>
            <a:off x="8256682" y="598105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2" name="91 Circular"/>
          <p:cNvSpPr/>
          <p:nvPr/>
        </p:nvSpPr>
        <p:spPr>
          <a:xfrm rot="10800000">
            <a:off x="8249060" y="598302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3" name="92 Circular"/>
          <p:cNvSpPr/>
          <p:nvPr/>
        </p:nvSpPr>
        <p:spPr>
          <a:xfrm rot="16200000">
            <a:off x="8249062" y="5983031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7" name="96 Circular"/>
          <p:cNvSpPr/>
          <p:nvPr/>
        </p:nvSpPr>
        <p:spPr>
          <a:xfrm rot="5400000">
            <a:off x="7884520" y="5610877"/>
            <a:ext cx="1222409" cy="1222409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8" name="97 Redondear rectángulo de esquina sencilla"/>
          <p:cNvSpPr/>
          <p:nvPr/>
        </p:nvSpPr>
        <p:spPr>
          <a:xfrm>
            <a:off x="8486731" y="6301945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/>
              <a:t>2011</a:t>
            </a:r>
            <a:endParaRPr lang="es-MX" sz="1500" b="1" dirty="0"/>
          </a:p>
        </p:txBody>
      </p:sp>
      <p:sp>
        <p:nvSpPr>
          <p:cNvPr id="83" name="Text Box 30"/>
          <p:cNvSpPr txBox="1">
            <a:spLocks noChangeArrowheads="1"/>
          </p:cNvSpPr>
          <p:nvPr/>
        </p:nvSpPr>
        <p:spPr bwMode="auto">
          <a:xfrm>
            <a:off x="2565067" y="2457014"/>
            <a:ext cx="2059547" cy="21563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2010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4" name="Text Box 30"/>
          <p:cNvSpPr txBox="1">
            <a:spLocks noChangeArrowheads="1"/>
          </p:cNvSpPr>
          <p:nvPr/>
        </p:nvSpPr>
        <p:spPr bwMode="auto">
          <a:xfrm>
            <a:off x="4819535" y="2457014"/>
            <a:ext cx="2059547" cy="21563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2011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8" name="Text Box 30"/>
          <p:cNvSpPr txBox="1">
            <a:spLocks noChangeArrowheads="1"/>
          </p:cNvSpPr>
          <p:nvPr/>
        </p:nvSpPr>
        <p:spPr bwMode="auto">
          <a:xfrm>
            <a:off x="7078573" y="2457014"/>
            <a:ext cx="2059547" cy="21563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2012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7" name="Text Box 30"/>
          <p:cNvSpPr txBox="1">
            <a:spLocks noChangeArrowheads="1"/>
          </p:cNvSpPr>
          <p:nvPr/>
        </p:nvSpPr>
        <p:spPr bwMode="auto">
          <a:xfrm>
            <a:off x="342757" y="2457014"/>
            <a:ext cx="8801244" cy="884532"/>
          </a:xfrm>
          <a:prstGeom prst="rect">
            <a:avLst/>
          </a:prstGeom>
          <a:solidFill>
            <a:srgbClr val="95B3D7">
              <a:alpha val="50196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106" name="Text Box 30"/>
          <p:cNvSpPr txBox="1">
            <a:spLocks noChangeArrowheads="1"/>
          </p:cNvSpPr>
          <p:nvPr/>
        </p:nvSpPr>
        <p:spPr bwMode="auto">
          <a:xfrm>
            <a:off x="2580833" y="2780269"/>
            <a:ext cx="6563167" cy="273858"/>
          </a:xfrm>
          <a:prstGeom prst="rect">
            <a:avLst/>
          </a:prstGeom>
          <a:solidFill>
            <a:srgbClr val="31859C">
              <a:alpha val="74902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200" b="1" dirty="0">
              <a:solidFill>
                <a:srgbClr val="FFFFFF"/>
              </a:solidFill>
            </a:endParaRPr>
          </a:p>
        </p:txBody>
      </p:sp>
      <p:sp>
        <p:nvSpPr>
          <p:cNvPr id="103" name="55 Pentágono"/>
          <p:cNvSpPr>
            <a:spLocks noChangeArrowheads="1"/>
          </p:cNvSpPr>
          <p:nvPr/>
        </p:nvSpPr>
        <p:spPr bwMode="auto">
          <a:xfrm>
            <a:off x="342756" y="2457014"/>
            <a:ext cx="2332673" cy="88453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04" name="103 Elipse"/>
          <p:cNvSpPr/>
          <p:nvPr/>
        </p:nvSpPr>
        <p:spPr>
          <a:xfrm>
            <a:off x="-8812" y="2457014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05" name="Text Box 34"/>
          <p:cNvSpPr txBox="1">
            <a:spLocks noChangeArrowheads="1"/>
          </p:cNvSpPr>
          <p:nvPr/>
        </p:nvSpPr>
        <p:spPr bwMode="auto">
          <a:xfrm>
            <a:off x="956373" y="2655526"/>
            <a:ext cx="11809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Factura en papel 2010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8" name="Text Box 30"/>
          <p:cNvSpPr txBox="1">
            <a:spLocks noChangeArrowheads="1"/>
          </p:cNvSpPr>
          <p:nvPr/>
        </p:nvSpPr>
        <p:spPr bwMode="auto">
          <a:xfrm>
            <a:off x="337497" y="3728800"/>
            <a:ext cx="8801244" cy="884532"/>
          </a:xfrm>
          <a:prstGeom prst="rect">
            <a:avLst/>
          </a:prstGeom>
          <a:solidFill>
            <a:srgbClr val="95B3D7">
              <a:alpha val="50196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118" name="117 Rectángulo"/>
          <p:cNvSpPr/>
          <p:nvPr/>
        </p:nvSpPr>
        <p:spPr>
          <a:xfrm>
            <a:off x="682170" y="812012"/>
            <a:ext cx="6162191" cy="432704"/>
          </a:xfrm>
          <a:prstGeom prst="rect">
            <a:avLst/>
          </a:prstGeom>
          <a:solidFill>
            <a:srgbClr val="31859C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6" name="115 Elipse"/>
          <p:cNvSpPr/>
          <p:nvPr/>
        </p:nvSpPr>
        <p:spPr>
          <a:xfrm>
            <a:off x="471606" y="812012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2" name="111 Rectángulo"/>
          <p:cNvSpPr/>
          <p:nvPr/>
        </p:nvSpPr>
        <p:spPr>
          <a:xfrm>
            <a:off x="368650" y="739442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</a:t>
            </a:r>
            <a:endParaRPr lang="es-MX" sz="3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3" name="112 Rectángulo"/>
          <p:cNvSpPr/>
          <p:nvPr/>
        </p:nvSpPr>
        <p:spPr>
          <a:xfrm>
            <a:off x="969077" y="724928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rgbClr val="FFFFFF"/>
                </a:solidFill>
              </a:rPr>
              <a:t>Mientras sea vigente, durante 2011 y 2012</a:t>
            </a:r>
            <a:endParaRPr lang="es-MX" sz="1600" b="1" dirty="0">
              <a:solidFill>
                <a:srgbClr val="FFFFFF"/>
              </a:solidFill>
            </a:endParaRPr>
          </a:p>
        </p:txBody>
      </p:sp>
      <p:sp>
        <p:nvSpPr>
          <p:cNvPr id="119" name="118 Rectángulo"/>
          <p:cNvSpPr/>
          <p:nvPr/>
        </p:nvSpPr>
        <p:spPr>
          <a:xfrm>
            <a:off x="682170" y="1304259"/>
            <a:ext cx="6162191" cy="432704"/>
          </a:xfrm>
          <a:prstGeom prst="rect">
            <a:avLst/>
          </a:prstGeom>
          <a:solidFill>
            <a:srgbClr val="31859C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0" name="119 Rectángulo"/>
          <p:cNvSpPr/>
          <p:nvPr/>
        </p:nvSpPr>
        <p:spPr>
          <a:xfrm>
            <a:off x="969077" y="1219444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rgbClr val="FFFFFF"/>
                </a:solidFill>
              </a:rPr>
              <a:t>Sin importar ingresos del contribuyente</a:t>
            </a:r>
            <a:endParaRPr lang="es-MX" sz="1600" b="1" dirty="0">
              <a:solidFill>
                <a:srgbClr val="FFFFFF"/>
              </a:solidFill>
            </a:endParaRPr>
          </a:p>
        </p:txBody>
      </p:sp>
      <p:sp>
        <p:nvSpPr>
          <p:cNvPr id="117" name="116 Elipse"/>
          <p:cNvSpPr/>
          <p:nvPr/>
        </p:nvSpPr>
        <p:spPr>
          <a:xfrm>
            <a:off x="478866" y="1304259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4" name="113 Rectángulo"/>
          <p:cNvSpPr/>
          <p:nvPr/>
        </p:nvSpPr>
        <p:spPr>
          <a:xfrm>
            <a:off x="384416" y="1235210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7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</a:t>
            </a:r>
            <a:endParaRPr lang="es-MX" sz="37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3" name="122 Rectángulo"/>
          <p:cNvSpPr/>
          <p:nvPr/>
        </p:nvSpPr>
        <p:spPr>
          <a:xfrm>
            <a:off x="682170" y="1806012"/>
            <a:ext cx="6162191" cy="432704"/>
          </a:xfrm>
          <a:prstGeom prst="rect">
            <a:avLst/>
          </a:prstGeom>
          <a:solidFill>
            <a:srgbClr val="31859C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4" name="123 Rectángulo"/>
          <p:cNvSpPr/>
          <p:nvPr/>
        </p:nvSpPr>
        <p:spPr>
          <a:xfrm>
            <a:off x="969077" y="1721197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rgbClr val="FFFFFF"/>
                </a:solidFill>
              </a:rPr>
              <a:t>Sin importar el monto de la operación</a:t>
            </a:r>
            <a:endParaRPr lang="es-MX" sz="1600" b="1" dirty="0">
              <a:solidFill>
                <a:srgbClr val="FFFFFF"/>
              </a:solidFill>
            </a:endParaRPr>
          </a:p>
        </p:txBody>
      </p:sp>
      <p:sp>
        <p:nvSpPr>
          <p:cNvPr id="125" name="124 Elipse"/>
          <p:cNvSpPr/>
          <p:nvPr/>
        </p:nvSpPr>
        <p:spPr>
          <a:xfrm>
            <a:off x="478866" y="1806012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6" name="125 Rectángulo"/>
          <p:cNvSpPr/>
          <p:nvPr/>
        </p:nvSpPr>
        <p:spPr>
          <a:xfrm>
            <a:off x="384416" y="1705431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8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ebdings"/>
              </a:rPr>
              <a:t></a:t>
            </a:r>
            <a:endParaRPr lang="es-MX" sz="3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4819535" y="4050149"/>
            <a:ext cx="4324466" cy="273858"/>
          </a:xfrm>
          <a:prstGeom prst="rect">
            <a:avLst/>
          </a:prstGeom>
          <a:solidFill>
            <a:schemeClr val="tx2">
              <a:lumMod val="50000"/>
              <a:alpha val="74902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200" b="1" dirty="0">
              <a:solidFill>
                <a:srgbClr val="FFFFFF"/>
              </a:solidFill>
            </a:endParaRPr>
          </a:p>
        </p:txBody>
      </p:sp>
      <p:sp>
        <p:nvSpPr>
          <p:cNvPr id="99" name="55 Pentágono"/>
          <p:cNvSpPr>
            <a:spLocks noChangeArrowheads="1"/>
          </p:cNvSpPr>
          <p:nvPr/>
        </p:nvSpPr>
        <p:spPr bwMode="auto">
          <a:xfrm>
            <a:off x="339212" y="3728800"/>
            <a:ext cx="2332673" cy="88453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00" name="99 Elipse"/>
          <p:cNvSpPr/>
          <p:nvPr/>
        </p:nvSpPr>
        <p:spPr>
          <a:xfrm>
            <a:off x="-12356" y="3742660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01" name="Text Box 34"/>
          <p:cNvSpPr txBox="1">
            <a:spLocks noChangeArrowheads="1"/>
          </p:cNvSpPr>
          <p:nvPr/>
        </p:nvSpPr>
        <p:spPr bwMode="auto">
          <a:xfrm>
            <a:off x="952829" y="3941172"/>
            <a:ext cx="11809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Factura en papel 2011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8" name="127 Rectángulo"/>
          <p:cNvSpPr/>
          <p:nvPr/>
        </p:nvSpPr>
        <p:spPr>
          <a:xfrm>
            <a:off x="785126" y="4753104"/>
            <a:ext cx="6093955" cy="432704"/>
          </a:xfrm>
          <a:prstGeom prst="rect">
            <a:avLst/>
          </a:prstGeom>
          <a:solidFill>
            <a:schemeClr val="tx2">
              <a:lumMod val="50000"/>
              <a:alpha val="74902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MX" sz="1200" b="1" dirty="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29" name="128 Elipse"/>
          <p:cNvSpPr/>
          <p:nvPr/>
        </p:nvSpPr>
        <p:spPr>
          <a:xfrm>
            <a:off x="574562" y="4753104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0" name="129 Rectángulo"/>
          <p:cNvSpPr/>
          <p:nvPr/>
        </p:nvSpPr>
        <p:spPr>
          <a:xfrm>
            <a:off x="471606" y="4680534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</a:t>
            </a:r>
            <a:endParaRPr lang="es-MX" sz="3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1" name="130 Rectángulo"/>
          <p:cNvSpPr/>
          <p:nvPr/>
        </p:nvSpPr>
        <p:spPr>
          <a:xfrm>
            <a:off x="1072033" y="4666020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rgbClr val="FFFFFF"/>
                </a:solidFill>
              </a:rPr>
              <a:t>Sólo a partir de 2011</a:t>
            </a:r>
            <a:endParaRPr lang="es-MX" sz="1600" b="1" dirty="0">
              <a:solidFill>
                <a:srgbClr val="FFFFFF"/>
              </a:solidFill>
            </a:endParaRPr>
          </a:p>
        </p:txBody>
      </p:sp>
      <p:sp>
        <p:nvSpPr>
          <p:cNvPr id="136" name="135 Rectángulo"/>
          <p:cNvSpPr/>
          <p:nvPr/>
        </p:nvSpPr>
        <p:spPr>
          <a:xfrm>
            <a:off x="785126" y="5274124"/>
            <a:ext cx="6093955" cy="432704"/>
          </a:xfrm>
          <a:prstGeom prst="rect">
            <a:avLst/>
          </a:prstGeom>
          <a:solidFill>
            <a:schemeClr val="tx2">
              <a:lumMod val="50000"/>
              <a:alpha val="74902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MX" sz="1200" b="1" dirty="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7" name="136 Rectángulo"/>
          <p:cNvSpPr/>
          <p:nvPr/>
        </p:nvSpPr>
        <p:spPr>
          <a:xfrm>
            <a:off x="1513481" y="5189309"/>
            <a:ext cx="6735579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rgbClr val="FFFFFF"/>
                </a:solidFill>
              </a:rPr>
              <a:t>Sin importar el monto de la operación.</a:t>
            </a:r>
          </a:p>
          <a:p>
            <a:r>
              <a:rPr lang="es-MX" sz="1600" b="1" dirty="0" smtClean="0">
                <a:solidFill>
                  <a:srgbClr val="FFFFFF"/>
                </a:solidFill>
              </a:rPr>
              <a:t>Sólo para contribuyentes con ingresos </a:t>
            </a:r>
            <a:r>
              <a:rPr lang="es-MX" sz="1600" b="1" dirty="0" smtClean="0">
                <a:solidFill>
                  <a:srgbClr val="FFFFFF"/>
                </a:solidFill>
                <a:latin typeface="Calibri"/>
                <a:cs typeface="Calibri"/>
              </a:rPr>
              <a:t>≤ a 4 MDP</a:t>
            </a:r>
            <a:endParaRPr lang="es-MX" sz="1600" b="1" dirty="0">
              <a:solidFill>
                <a:srgbClr val="FFFFFF"/>
              </a:solidFill>
            </a:endParaRPr>
          </a:p>
        </p:txBody>
      </p:sp>
      <p:sp>
        <p:nvSpPr>
          <p:cNvPr id="138" name="137 Elipse"/>
          <p:cNvSpPr/>
          <p:nvPr/>
        </p:nvSpPr>
        <p:spPr>
          <a:xfrm>
            <a:off x="581822" y="5274124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9" name="138 Rectángulo"/>
          <p:cNvSpPr/>
          <p:nvPr/>
        </p:nvSpPr>
        <p:spPr>
          <a:xfrm>
            <a:off x="487372" y="5189309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</a:t>
            </a:r>
            <a:endParaRPr lang="es-MX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0" name="139 Elipse"/>
          <p:cNvSpPr/>
          <p:nvPr/>
        </p:nvSpPr>
        <p:spPr>
          <a:xfrm>
            <a:off x="1046058" y="5282921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1" name="140 Rectángulo"/>
          <p:cNvSpPr/>
          <p:nvPr/>
        </p:nvSpPr>
        <p:spPr>
          <a:xfrm>
            <a:off x="935842" y="5198106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8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ebdings"/>
              </a:rPr>
              <a:t></a:t>
            </a:r>
            <a:endParaRPr lang="es-MX" sz="3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6" name="145 Rectángulo"/>
          <p:cNvSpPr/>
          <p:nvPr/>
        </p:nvSpPr>
        <p:spPr>
          <a:xfrm>
            <a:off x="750407" y="5816206"/>
            <a:ext cx="6093955" cy="432704"/>
          </a:xfrm>
          <a:prstGeom prst="rect">
            <a:avLst/>
          </a:prstGeom>
          <a:solidFill>
            <a:schemeClr val="tx2">
              <a:lumMod val="50000"/>
              <a:alpha val="74902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MX" sz="1200" b="1" dirty="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47" name="146 Rectángulo"/>
          <p:cNvSpPr/>
          <p:nvPr/>
        </p:nvSpPr>
        <p:spPr>
          <a:xfrm>
            <a:off x="1478762" y="5731391"/>
            <a:ext cx="6735579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rgbClr val="FFFFFF"/>
                </a:solidFill>
              </a:rPr>
              <a:t>Operaciones hasta por 2 mil pesos.</a:t>
            </a:r>
          </a:p>
          <a:p>
            <a:r>
              <a:rPr lang="es-MX" sz="1600" b="1" dirty="0" smtClean="0">
                <a:solidFill>
                  <a:srgbClr val="FFFFFF"/>
                </a:solidFill>
              </a:rPr>
              <a:t>Para todo contribuyente</a:t>
            </a:r>
            <a:endParaRPr lang="es-MX" sz="1600" b="1" dirty="0">
              <a:solidFill>
                <a:srgbClr val="FFFFFF"/>
              </a:solidFill>
            </a:endParaRPr>
          </a:p>
        </p:txBody>
      </p:sp>
      <p:sp>
        <p:nvSpPr>
          <p:cNvPr id="148" name="147 Elipse"/>
          <p:cNvSpPr/>
          <p:nvPr/>
        </p:nvSpPr>
        <p:spPr>
          <a:xfrm>
            <a:off x="547103" y="5816206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9" name="148 Rectángulo"/>
          <p:cNvSpPr/>
          <p:nvPr/>
        </p:nvSpPr>
        <p:spPr>
          <a:xfrm>
            <a:off x="436887" y="5762923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</a:t>
            </a:r>
            <a:endParaRPr lang="es-MX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0" name="149 Elipse"/>
          <p:cNvSpPr/>
          <p:nvPr/>
        </p:nvSpPr>
        <p:spPr>
          <a:xfrm>
            <a:off x="1011339" y="5825003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1" name="150 Rectángulo"/>
          <p:cNvSpPr/>
          <p:nvPr/>
        </p:nvSpPr>
        <p:spPr>
          <a:xfrm>
            <a:off x="901123" y="5740188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8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ebdings"/>
              </a:rPr>
              <a:t></a:t>
            </a:r>
            <a:endParaRPr lang="es-MX" sz="3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2" name="0 Ima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8680" y="4712322"/>
            <a:ext cx="1699986" cy="16999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157" name="156 Imagen" descr="factu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268531" y="1023772"/>
            <a:ext cx="2094491" cy="116901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Relaxed">
              <a:rot lat="1775582" lon="59798" rev="21334048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11" name="10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2" name="11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C000">
                <a:alpha val="74902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5" name="14 Rectángulo"/>
          <p:cNvSpPr/>
          <p:nvPr/>
        </p:nvSpPr>
        <p:spPr>
          <a:xfrm>
            <a:off x="0" y="0"/>
            <a:ext cx="9144000" cy="6333067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4000" b="1" dirty="0" smtClean="0">
                <a:solidFill>
                  <a:schemeClr val="tx2"/>
                </a:solidFill>
              </a:rPr>
              <a:t>Facturación electrónica</a:t>
            </a:r>
          </a:p>
          <a:p>
            <a:r>
              <a:rPr lang="es-MX" sz="2800" b="1" dirty="0" smtClean="0">
                <a:solidFill>
                  <a:schemeClr val="tx2"/>
                </a:solidFill>
              </a:rPr>
              <a:t>Modelo 2010</a:t>
            </a:r>
          </a:p>
        </p:txBody>
      </p:sp>
      <p:graphicFrame>
        <p:nvGraphicFramePr>
          <p:cNvPr id="7" name="6 Diagrama"/>
          <p:cNvGraphicFramePr/>
          <p:nvPr/>
        </p:nvGraphicFramePr>
        <p:xfrm>
          <a:off x="4527757" y="2181527"/>
          <a:ext cx="4616243" cy="4365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30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32" name="31 Imagen" descr="codigo_binario.jpg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33" name="32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C000">
                <a:alpha val="74902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4" name="33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0" y="2391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 Electrónica 2010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7" name="16 Circular"/>
          <p:cNvSpPr/>
          <p:nvPr/>
        </p:nvSpPr>
        <p:spPr>
          <a:xfrm>
            <a:off x="8438328" y="615510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9" name="18 Circular"/>
          <p:cNvSpPr/>
          <p:nvPr/>
        </p:nvSpPr>
        <p:spPr>
          <a:xfrm rot="5400000">
            <a:off x="8438326" y="615707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" name="19 Circular"/>
          <p:cNvSpPr/>
          <p:nvPr/>
        </p:nvSpPr>
        <p:spPr>
          <a:xfrm rot="10800000">
            <a:off x="8430706" y="61570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1" name="20 Circular"/>
          <p:cNvSpPr/>
          <p:nvPr/>
        </p:nvSpPr>
        <p:spPr>
          <a:xfrm rot="16200000">
            <a:off x="8307145" y="6033509"/>
            <a:ext cx="1195718" cy="1195718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4" name="23 Redondear rectángulo de esquina sencilla"/>
          <p:cNvSpPr/>
          <p:nvPr/>
        </p:nvSpPr>
        <p:spPr>
          <a:xfrm>
            <a:off x="8350804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2010</a:t>
            </a:r>
            <a:endParaRPr lang="es-MX" sz="1500" b="1" dirty="0">
              <a:solidFill>
                <a:schemeClr val="bg1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83764" y="902043"/>
            <a:ext cx="8127753" cy="54476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Elaboración (generación)</a:t>
            </a:r>
            <a:endParaRPr lang="es-ES" sz="2400" b="1" dirty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Por medios propios (software comprado, desarrollado o rentado).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A través de un Proveedor Autorizado de CFD (PACFD).</a:t>
            </a:r>
            <a:endParaRPr lang="es-ES" b="1" u="sng" kern="0" dirty="0" smtClean="0">
              <a:solidFill>
                <a:srgbClr val="1F497D"/>
              </a:solidFill>
              <a:latin typeface="Calibri"/>
            </a:endParaRP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Sólo podrá optarse por este modelo hasta el 31/Dic/2010.</a:t>
            </a: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Vigencia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Los folios de estas facturas electrónicas no caducan.</a:t>
            </a: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Uso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Quienes opten por este esquema y efectivamente emitan podrán seguirlo usando durante 2011.</a:t>
            </a:r>
          </a:p>
          <a:p>
            <a:pPr marL="358775"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b="1" i="1" kern="0" dirty="0" smtClean="0">
                <a:solidFill>
                  <a:srgbClr val="953735"/>
                </a:solidFill>
                <a:latin typeface="Calibri"/>
              </a:rPr>
              <a:t>Atención: sólo se puede optar por este  esquema hasta el 31/Dic/2010.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108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110" name="109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15" name="114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C000">
                <a:alpha val="74902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6" name="11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53" name="152 Flecha doblada"/>
          <p:cNvSpPr/>
          <p:nvPr/>
        </p:nvSpPr>
        <p:spPr>
          <a:xfrm flipH="1">
            <a:off x="3066076" y="2507313"/>
            <a:ext cx="6010553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6" name="145 Flecha doblada"/>
          <p:cNvSpPr/>
          <p:nvPr/>
        </p:nvSpPr>
        <p:spPr>
          <a:xfrm>
            <a:off x="111262" y="2502393"/>
            <a:ext cx="2954815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7" name="146 Rectángulo redondeado"/>
          <p:cNvSpPr/>
          <p:nvPr/>
        </p:nvSpPr>
        <p:spPr bwMode="auto">
          <a:xfrm>
            <a:off x="94209" y="4540046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97" name="55 Pentágono"/>
          <p:cNvSpPr>
            <a:spLocks noChangeArrowheads="1"/>
          </p:cNvSpPr>
          <p:nvPr/>
        </p:nvSpPr>
        <p:spPr bwMode="auto">
          <a:xfrm>
            <a:off x="541337" y="1327817"/>
            <a:ext cx="1714500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0" name="71 Cheurón"/>
          <p:cNvSpPr>
            <a:spLocks noChangeArrowheads="1"/>
          </p:cNvSpPr>
          <p:nvPr/>
        </p:nvSpPr>
        <p:spPr bwMode="auto">
          <a:xfrm>
            <a:off x="6826471" y="1327817"/>
            <a:ext cx="2042502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02" name="65 Cheurón"/>
          <p:cNvSpPr>
            <a:spLocks noChangeArrowheads="1"/>
          </p:cNvSpPr>
          <p:nvPr/>
        </p:nvSpPr>
        <p:spPr bwMode="auto">
          <a:xfrm>
            <a:off x="4468825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7" name="59 Cheurón"/>
          <p:cNvSpPr>
            <a:spLocks noChangeArrowheads="1"/>
          </p:cNvSpPr>
          <p:nvPr/>
        </p:nvSpPr>
        <p:spPr bwMode="auto">
          <a:xfrm>
            <a:off x="2159699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218154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11" name="110 Elipse"/>
          <p:cNvSpPr/>
          <p:nvPr/>
        </p:nvSpPr>
        <p:spPr>
          <a:xfrm>
            <a:off x="452079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12" name="111 Elipse"/>
          <p:cNvSpPr/>
          <p:nvPr/>
        </p:nvSpPr>
        <p:spPr>
          <a:xfrm>
            <a:off x="6678569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13" name="112 Elipse"/>
          <p:cNvSpPr/>
          <p:nvPr/>
        </p:nvSpPr>
        <p:spPr>
          <a:xfrm>
            <a:off x="189768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14" name="Text Box 34"/>
          <p:cNvSpPr txBox="1">
            <a:spLocks noChangeArrowheads="1"/>
          </p:cNvSpPr>
          <p:nvPr/>
        </p:nvSpPr>
        <p:spPr bwMode="auto">
          <a:xfrm>
            <a:off x="957517" y="1659221"/>
            <a:ext cx="11809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Obtener la Firma Electrónica Avanzada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>
            <a:off x="2934846" y="1773629"/>
            <a:ext cx="1349858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Obtener un Certificado de Sello Digital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3" name="Text Box 34"/>
          <p:cNvSpPr txBox="1">
            <a:spLocks noChangeArrowheads="1"/>
          </p:cNvSpPr>
          <p:nvPr/>
        </p:nvSpPr>
        <p:spPr bwMode="auto">
          <a:xfrm>
            <a:off x="5250344" y="1761272"/>
            <a:ext cx="141984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Obtener Folios y opcionalmente Series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4" name="Text Box 34"/>
          <p:cNvSpPr txBox="1">
            <a:spLocks noChangeArrowheads="1"/>
          </p:cNvSpPr>
          <p:nvPr/>
        </p:nvSpPr>
        <p:spPr bwMode="auto">
          <a:xfrm>
            <a:off x="7370171" y="1710220"/>
            <a:ext cx="141727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Haber emitido al menos 1 factura electrónica al 31/Dic/2010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89 Grupo"/>
          <p:cNvGrpSpPr>
            <a:grpSpLocks/>
          </p:cNvGrpSpPr>
          <p:nvPr/>
        </p:nvGrpSpPr>
        <p:grpSpPr bwMode="auto">
          <a:xfrm>
            <a:off x="679782" y="2729204"/>
            <a:ext cx="1071561" cy="928688"/>
            <a:chOff x="4500563" y="1357322"/>
            <a:chExt cx="1071569" cy="928695"/>
          </a:xfrm>
        </p:grpSpPr>
        <p:sp>
          <p:nvSpPr>
            <p:cNvPr id="31" name="30 Rectángulo redondeado"/>
            <p:cNvSpPr/>
            <p:nvPr/>
          </p:nvSpPr>
          <p:spPr bwMode="auto">
            <a:xfrm>
              <a:off x="4572000" y="1357322"/>
              <a:ext cx="928694" cy="928695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34" name="33 Rectángulo"/>
            <p:cNvSpPr/>
            <p:nvPr/>
          </p:nvSpPr>
          <p:spPr bwMode="auto">
            <a:xfrm>
              <a:off x="4500563" y="1368611"/>
              <a:ext cx="1071569" cy="35719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SAT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23" name="22 Rectángulo redondeado"/>
          <p:cNvSpPr/>
          <p:nvPr/>
        </p:nvSpPr>
        <p:spPr bwMode="auto">
          <a:xfrm>
            <a:off x="2726219" y="2731239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25" name="24 Rectángulo"/>
          <p:cNvSpPr/>
          <p:nvPr/>
        </p:nvSpPr>
        <p:spPr bwMode="auto">
          <a:xfrm>
            <a:off x="2658162" y="2680322"/>
            <a:ext cx="996746" cy="403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n-lt"/>
              </a:rPr>
              <a:t>CertiSAT</a:t>
            </a:r>
            <a:endParaRPr lang="es-MX" sz="1500" b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39" name="38 Rectángulo redondeado"/>
          <p:cNvSpPr/>
          <p:nvPr/>
        </p:nvSpPr>
        <p:spPr bwMode="auto">
          <a:xfrm>
            <a:off x="5010348" y="272869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41" name="40 Rectángulo"/>
          <p:cNvSpPr/>
          <p:nvPr/>
        </p:nvSpPr>
        <p:spPr bwMode="auto">
          <a:xfrm>
            <a:off x="5010348" y="2755508"/>
            <a:ext cx="928688" cy="311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j-lt"/>
                <a:cs typeface="+mn-cs"/>
              </a:rPr>
              <a:t>SICOFI</a:t>
            </a:r>
            <a:endParaRPr lang="es-MX" sz="15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 electrónica 2010</a:t>
            </a:r>
            <a:endParaRPr lang="es-MX" sz="1500" b="1" dirty="0">
              <a:solidFill>
                <a:schemeClr val="tx2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 flipH="1">
            <a:off x="638" y="4806637"/>
            <a:ext cx="1282475" cy="1284448"/>
          </a:xfrm>
          <a:prstGeom prst="ellipse">
            <a:avLst/>
          </a:prstGeom>
          <a:blipFill rotWithShape="0">
            <a:blip r:embed="rId3" cstate="print"/>
            <a:stretch>
              <a:fillRect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5" name="74 Rectángulo"/>
          <p:cNvSpPr/>
          <p:nvPr/>
        </p:nvSpPr>
        <p:spPr bwMode="auto">
          <a:xfrm>
            <a:off x="103417" y="4558285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Emisor</a:t>
            </a:r>
          </a:p>
        </p:txBody>
      </p:sp>
      <p:grpSp>
        <p:nvGrpSpPr>
          <p:cNvPr id="7" name="110 Grupo"/>
          <p:cNvGrpSpPr>
            <a:grpSpLocks/>
          </p:cNvGrpSpPr>
          <p:nvPr/>
        </p:nvGrpSpPr>
        <p:grpSpPr bwMode="auto">
          <a:xfrm>
            <a:off x="7334640" y="2718571"/>
            <a:ext cx="1143000" cy="928688"/>
            <a:chOff x="4466694" y="1357285"/>
            <a:chExt cx="1143009" cy="928598"/>
          </a:xfrm>
        </p:grpSpPr>
        <p:sp>
          <p:nvSpPr>
            <p:cNvPr id="141" name="140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42" name="141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Emisor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148" name="Text Box 30"/>
          <p:cNvSpPr txBox="1">
            <a:spLocks noChangeArrowheads="1"/>
          </p:cNvSpPr>
          <p:nvPr/>
        </p:nvSpPr>
        <p:spPr bwMode="auto">
          <a:xfrm>
            <a:off x="2089959" y="4917949"/>
            <a:ext cx="2068349" cy="11731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Contar con Fiel.</a:t>
            </a:r>
            <a:endParaRPr lang="es-MX" sz="1200" dirty="0"/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Contar con Certificado de Sello Digital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Contar con Folios (y Series).</a:t>
            </a:r>
            <a:endParaRPr lang="es-ES" sz="1200" dirty="0"/>
          </a:p>
        </p:txBody>
      </p:sp>
      <p:sp>
        <p:nvSpPr>
          <p:cNvPr id="150" name="Text Box 30"/>
          <p:cNvSpPr txBox="1">
            <a:spLocks noChangeArrowheads="1"/>
          </p:cNvSpPr>
          <p:nvPr/>
        </p:nvSpPr>
        <p:spPr bwMode="auto">
          <a:xfrm>
            <a:off x="4986264" y="5214375"/>
            <a:ext cx="2059547" cy="876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Haber emitido en 2010, al menos una factura electrónica bajo esta modalidad.</a:t>
            </a:r>
            <a:endParaRPr lang="es-MX" sz="1200" dirty="0"/>
          </a:p>
        </p:txBody>
      </p:sp>
      <p:sp>
        <p:nvSpPr>
          <p:cNvPr id="151" name="Text Box 30"/>
          <p:cNvSpPr txBox="1">
            <a:spLocks noChangeArrowheads="1"/>
          </p:cNvSpPr>
          <p:nvPr/>
        </p:nvSpPr>
        <p:spPr bwMode="auto">
          <a:xfrm>
            <a:off x="4986264" y="4426060"/>
            <a:ext cx="2059547" cy="7883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para facturar en 2011</a:t>
            </a:r>
          </a:p>
          <a:p>
            <a:pPr marL="95250" indent="-95250" algn="ctr"/>
            <a:r>
              <a:rPr lang="es-MX" sz="1200" b="1" i="1" dirty="0" smtClean="0">
                <a:solidFill>
                  <a:srgbClr val="C00000"/>
                </a:solidFill>
              </a:rPr>
              <a:t>con CFD o Factura Electrónica 2010</a:t>
            </a:r>
            <a:endParaRPr lang="es-ES" sz="1200" b="1" i="1" dirty="0">
              <a:solidFill>
                <a:srgbClr val="C00000"/>
              </a:solidFill>
            </a:endParaRPr>
          </a:p>
        </p:txBody>
      </p:sp>
      <p:sp>
        <p:nvSpPr>
          <p:cNvPr id="152" name="Text Box 30"/>
          <p:cNvSpPr txBox="1">
            <a:spLocks noChangeArrowheads="1"/>
          </p:cNvSpPr>
          <p:nvPr/>
        </p:nvSpPr>
        <p:spPr bwMode="auto">
          <a:xfrm>
            <a:off x="2090579" y="4426061"/>
            <a:ext cx="2067514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emisor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54" name="53 Rectángulo redondeado"/>
          <p:cNvSpPr/>
          <p:nvPr/>
        </p:nvSpPr>
        <p:spPr bwMode="auto">
          <a:xfrm>
            <a:off x="8156469" y="451705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55" name="Picture 65" descr="F:\Galería multimedia de Microsoft\j0432611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5385" b="10658"/>
          <a:stretch>
            <a:fillRect/>
          </a:stretch>
        </p:blipFill>
        <p:spPr bwMode="auto">
          <a:xfrm flipH="1">
            <a:off x="8384377" y="4744853"/>
            <a:ext cx="440138" cy="4695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6" name="Picture 63" descr="F:\Galería multimedia de Microsoft\j0432610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4286" r="7143" b="6913"/>
          <a:stretch>
            <a:fillRect/>
          </a:stretch>
        </p:blipFill>
        <p:spPr bwMode="auto">
          <a:xfrm flipH="1">
            <a:off x="8003046" y="4871412"/>
            <a:ext cx="499239" cy="5975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57" name="Picture 66" descr="F:\Galería multimedia de Microsoft\j0432612.png"/>
          <p:cNvPicPr>
            <a:picLocks noChangeAspect="1" noChangeArrowheads="1"/>
          </p:cNvPicPr>
          <p:nvPr/>
        </p:nvPicPr>
        <p:blipFill>
          <a:blip r:embed="rId6" cstate="print"/>
          <a:srcRect l="9783" r="6444"/>
          <a:stretch>
            <a:fillRect/>
          </a:stretch>
        </p:blipFill>
        <p:spPr bwMode="auto">
          <a:xfrm flipH="1">
            <a:off x="8396076" y="4784120"/>
            <a:ext cx="807449" cy="9738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59" name="58 Rectángulo"/>
          <p:cNvSpPr/>
          <p:nvPr/>
        </p:nvSpPr>
        <p:spPr bwMode="auto">
          <a:xfrm>
            <a:off x="8153320" y="4535296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</a:p>
        </p:txBody>
      </p:sp>
      <p:sp>
        <p:nvSpPr>
          <p:cNvPr id="64" name="63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hacer para poder seguir emitiendo estos comprobantes en 2011?</a:t>
            </a:r>
          </a:p>
        </p:txBody>
      </p:sp>
      <p:pic>
        <p:nvPicPr>
          <p:cNvPr id="65" name="64 Imagen" descr="firma-electronica.jpg"/>
          <p:cNvPicPr>
            <a:picLocks noChangeAspect="1"/>
          </p:cNvPicPr>
          <p:nvPr/>
        </p:nvPicPr>
        <p:blipFill>
          <a:blip r:embed="rId7"/>
          <a:srcRect t="4870" r="4098" b="8067"/>
          <a:stretch>
            <a:fillRect/>
          </a:stretch>
        </p:blipFill>
        <p:spPr>
          <a:xfrm>
            <a:off x="487505" y="3128287"/>
            <a:ext cx="1070783" cy="678946"/>
          </a:xfrm>
          <a:prstGeom prst="rect">
            <a:avLst/>
          </a:prstGeom>
        </p:spPr>
      </p:pic>
      <p:pic>
        <p:nvPicPr>
          <p:cNvPr id="69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1307827" y="2961598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3156188" y="2987899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26" descr="Base de datos proceso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59751" y="3113410"/>
            <a:ext cx="644741" cy="73599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78" name="Picture 14" descr="Llav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86742" y="3021184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4" descr="Llav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7973" y="3056532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88 Imagen" descr="doc_xml_icon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92018" y="2997757"/>
            <a:ext cx="1224343" cy="1280020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90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336767" y="2938470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26" descr="Base de datos proceso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40330" y="3063981"/>
            <a:ext cx="644741" cy="73599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92" name="Picture 14" descr="Llav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8552" y="3007103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59 Circular"/>
          <p:cNvSpPr/>
          <p:nvPr/>
        </p:nvSpPr>
        <p:spPr>
          <a:xfrm>
            <a:off x="8438328" y="615510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1" name="60 Circular"/>
          <p:cNvSpPr/>
          <p:nvPr/>
        </p:nvSpPr>
        <p:spPr>
          <a:xfrm rot="5400000">
            <a:off x="8438326" y="615707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2" name="61 Circular"/>
          <p:cNvSpPr/>
          <p:nvPr/>
        </p:nvSpPr>
        <p:spPr>
          <a:xfrm rot="10800000">
            <a:off x="8430706" y="61570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3" name="62 Circular"/>
          <p:cNvSpPr/>
          <p:nvPr/>
        </p:nvSpPr>
        <p:spPr>
          <a:xfrm rot="16200000">
            <a:off x="8307145" y="6033509"/>
            <a:ext cx="1195718" cy="1195718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6" name="65 Redondear rectángulo de esquina sencilla"/>
          <p:cNvSpPr/>
          <p:nvPr/>
        </p:nvSpPr>
        <p:spPr>
          <a:xfrm>
            <a:off x="8350804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2010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94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96" name="95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98" name="97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C000">
                <a:alpha val="74902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9" name="98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59 Cheurón"/>
          <p:cNvSpPr>
            <a:spLocks noChangeArrowheads="1"/>
          </p:cNvSpPr>
          <p:nvPr/>
        </p:nvSpPr>
        <p:spPr bwMode="auto">
          <a:xfrm>
            <a:off x="6755073" y="1479110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93" name="59 Cheurón"/>
          <p:cNvSpPr>
            <a:spLocks noChangeArrowheads="1"/>
          </p:cNvSpPr>
          <p:nvPr/>
        </p:nvSpPr>
        <p:spPr bwMode="auto">
          <a:xfrm>
            <a:off x="5066268" y="1479110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84" name="59 Cheurón"/>
          <p:cNvSpPr>
            <a:spLocks noChangeArrowheads="1"/>
          </p:cNvSpPr>
          <p:nvPr/>
        </p:nvSpPr>
        <p:spPr bwMode="auto">
          <a:xfrm>
            <a:off x="3425055" y="1479110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97" name="55 Pentágono"/>
          <p:cNvSpPr>
            <a:spLocks noChangeArrowheads="1"/>
          </p:cNvSpPr>
          <p:nvPr/>
        </p:nvSpPr>
        <p:spPr bwMode="auto">
          <a:xfrm>
            <a:off x="331268" y="1314013"/>
            <a:ext cx="1714500" cy="1666215"/>
          </a:xfrm>
          <a:prstGeom prst="homePlate">
            <a:avLst>
              <a:gd name="adj" fmla="val 3030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13" name="112 Elipse"/>
          <p:cNvSpPr/>
          <p:nvPr/>
        </p:nvSpPr>
        <p:spPr>
          <a:xfrm>
            <a:off x="4413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A</a:t>
            </a:r>
          </a:p>
        </p:txBody>
      </p:sp>
      <p:sp>
        <p:nvSpPr>
          <p:cNvPr id="114" name="Text Box 34"/>
          <p:cNvSpPr txBox="1">
            <a:spLocks noChangeArrowheads="1"/>
          </p:cNvSpPr>
          <p:nvPr/>
        </p:nvSpPr>
        <p:spPr bwMode="auto">
          <a:xfrm>
            <a:off x="759805" y="1634507"/>
            <a:ext cx="11809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000" b="1" dirty="0" smtClean="0">
                <a:solidFill>
                  <a:schemeClr val="bg1"/>
                </a:solidFill>
                <a:latin typeface="+mn-lt"/>
              </a:rPr>
              <a:t>Por medios propios</a:t>
            </a:r>
            <a:endParaRPr lang="es-ES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 electrónica 2010</a:t>
            </a:r>
            <a:endParaRPr lang="es-MX" sz="1500" b="1" dirty="0">
              <a:solidFill>
                <a:schemeClr val="tx2"/>
              </a:solidFill>
            </a:endParaRPr>
          </a:p>
        </p:txBody>
      </p:sp>
      <p:sp>
        <p:nvSpPr>
          <p:cNvPr id="64" name="63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Modalidades de emisión</a:t>
            </a:r>
          </a:p>
        </p:txBody>
      </p:sp>
      <p:sp>
        <p:nvSpPr>
          <p:cNvPr id="62" name="59 Cheurón"/>
          <p:cNvSpPr>
            <a:spLocks noChangeArrowheads="1"/>
          </p:cNvSpPr>
          <p:nvPr/>
        </p:nvSpPr>
        <p:spPr bwMode="auto">
          <a:xfrm>
            <a:off x="1826061" y="1479110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20" name="119 Elipse"/>
          <p:cNvSpPr/>
          <p:nvPr/>
        </p:nvSpPr>
        <p:spPr>
          <a:xfrm>
            <a:off x="1850642" y="1787942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490621" y="1674084"/>
            <a:ext cx="104341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Desarrollar, adquirir o rentar  el software para facturar.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21" name="120 Elipse"/>
          <p:cNvSpPr/>
          <p:nvPr/>
        </p:nvSpPr>
        <p:spPr>
          <a:xfrm>
            <a:off x="3480125" y="1787942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22" name="121 Elipse"/>
          <p:cNvSpPr/>
          <p:nvPr/>
        </p:nvSpPr>
        <p:spPr>
          <a:xfrm>
            <a:off x="5111958" y="1787942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25" name="124 Elipse"/>
          <p:cNvSpPr/>
          <p:nvPr/>
        </p:nvSpPr>
        <p:spPr>
          <a:xfrm>
            <a:off x="6743082" y="1787942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80" name="Text Box 34"/>
          <p:cNvSpPr txBox="1">
            <a:spLocks noChangeArrowheads="1"/>
          </p:cNvSpPr>
          <p:nvPr/>
        </p:nvSpPr>
        <p:spPr bwMode="auto">
          <a:xfrm>
            <a:off x="7336599" y="1766417"/>
            <a:ext cx="1138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Generar sus XML con folio y sello.</a:t>
            </a:r>
          </a:p>
          <a:p>
            <a:pPr>
              <a:spcBef>
                <a:spcPts val="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Generar y enviar Reporte mensual.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3" name="Text Box 34"/>
          <p:cNvSpPr txBox="1">
            <a:spLocks noChangeArrowheads="1"/>
          </p:cNvSpPr>
          <p:nvPr/>
        </p:nvSpPr>
        <p:spPr bwMode="auto">
          <a:xfrm>
            <a:off x="5656081" y="1674773"/>
            <a:ext cx="110306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Administrar sus folios y sellos. </a:t>
            </a:r>
          </a:p>
          <a:p>
            <a:pPr>
              <a:spcBef>
                <a:spcPts val="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Resguardar las Facturas emitidas.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2" name="Text Box 34"/>
          <p:cNvSpPr txBox="1">
            <a:spLocks noChangeArrowheads="1"/>
          </p:cNvSpPr>
          <p:nvPr/>
        </p:nvSpPr>
        <p:spPr bwMode="auto">
          <a:xfrm>
            <a:off x="4056614" y="1636324"/>
            <a:ext cx="117029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Ejecutar el software en equipos propios.</a:t>
            </a:r>
          </a:p>
          <a:p>
            <a:pPr>
              <a:spcBef>
                <a:spcPct val="5000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Operarlo y administrarlo.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8" name="Text Box 34"/>
          <p:cNvSpPr txBox="1">
            <a:spLocks noChangeArrowheads="1"/>
          </p:cNvSpPr>
          <p:nvPr/>
        </p:nvSpPr>
        <p:spPr bwMode="auto">
          <a:xfrm>
            <a:off x="1706015" y="1202800"/>
            <a:ext cx="22843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El emisor debe: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9" name="59 Cheurón"/>
          <p:cNvSpPr>
            <a:spLocks noChangeArrowheads="1"/>
          </p:cNvSpPr>
          <p:nvPr/>
        </p:nvSpPr>
        <p:spPr bwMode="auto">
          <a:xfrm>
            <a:off x="6755073" y="3970985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40" name="59 Cheurón"/>
          <p:cNvSpPr>
            <a:spLocks noChangeArrowheads="1"/>
          </p:cNvSpPr>
          <p:nvPr/>
        </p:nvSpPr>
        <p:spPr bwMode="auto">
          <a:xfrm>
            <a:off x="5066268" y="3970985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43" name="59 Cheurón"/>
          <p:cNvSpPr>
            <a:spLocks noChangeArrowheads="1"/>
          </p:cNvSpPr>
          <p:nvPr/>
        </p:nvSpPr>
        <p:spPr bwMode="auto">
          <a:xfrm>
            <a:off x="3425055" y="3970985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44" name="55 Pentágono"/>
          <p:cNvSpPr>
            <a:spLocks noChangeArrowheads="1"/>
          </p:cNvSpPr>
          <p:nvPr/>
        </p:nvSpPr>
        <p:spPr bwMode="auto">
          <a:xfrm>
            <a:off x="331268" y="3805888"/>
            <a:ext cx="1714500" cy="1666215"/>
          </a:xfrm>
          <a:prstGeom prst="homePlate">
            <a:avLst>
              <a:gd name="adj" fmla="val 3030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45" name="144 Elipse"/>
          <p:cNvSpPr/>
          <p:nvPr/>
        </p:nvSpPr>
        <p:spPr>
          <a:xfrm>
            <a:off x="4413" y="4189074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B</a:t>
            </a:r>
          </a:p>
        </p:txBody>
      </p:sp>
      <p:sp>
        <p:nvSpPr>
          <p:cNvPr id="149" name="Text Box 34"/>
          <p:cNvSpPr txBox="1">
            <a:spLocks noChangeArrowheads="1"/>
          </p:cNvSpPr>
          <p:nvPr/>
        </p:nvSpPr>
        <p:spPr bwMode="auto">
          <a:xfrm>
            <a:off x="688365" y="4169246"/>
            <a:ext cx="11809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000" b="1" dirty="0" smtClean="0">
                <a:solidFill>
                  <a:schemeClr val="bg1"/>
                </a:solidFill>
                <a:latin typeface="+mn-lt"/>
              </a:rPr>
              <a:t>A través de Proveedor Autorizado</a:t>
            </a:r>
            <a:endParaRPr lang="es-ES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4" name="59 Cheurón"/>
          <p:cNvSpPr>
            <a:spLocks noChangeArrowheads="1"/>
          </p:cNvSpPr>
          <p:nvPr/>
        </p:nvSpPr>
        <p:spPr bwMode="auto">
          <a:xfrm>
            <a:off x="1826061" y="3970985"/>
            <a:ext cx="1856253" cy="1340477"/>
          </a:xfrm>
          <a:prstGeom prst="chevron">
            <a:avLst>
              <a:gd name="adj" fmla="val 26579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55" name="154 Elipse"/>
          <p:cNvSpPr/>
          <p:nvPr/>
        </p:nvSpPr>
        <p:spPr>
          <a:xfrm>
            <a:off x="1850642" y="4279817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56" name="Text Box 34"/>
          <p:cNvSpPr txBox="1">
            <a:spLocks noChangeArrowheads="1"/>
          </p:cNvSpPr>
          <p:nvPr/>
        </p:nvSpPr>
        <p:spPr bwMode="auto">
          <a:xfrm>
            <a:off x="2490621" y="4277172"/>
            <a:ext cx="104341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Proporcionar los elementos para generar la factura.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7" name="156 Elipse"/>
          <p:cNvSpPr/>
          <p:nvPr/>
        </p:nvSpPr>
        <p:spPr>
          <a:xfrm>
            <a:off x="3480125" y="4279817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58" name="157 Elipse"/>
          <p:cNvSpPr/>
          <p:nvPr/>
        </p:nvSpPr>
        <p:spPr>
          <a:xfrm>
            <a:off x="5111958" y="4279817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59" name="158 Elipse"/>
          <p:cNvSpPr/>
          <p:nvPr/>
        </p:nvSpPr>
        <p:spPr>
          <a:xfrm>
            <a:off x="6755439" y="4279817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61" name="Text Box 34"/>
          <p:cNvSpPr txBox="1">
            <a:spLocks noChangeArrowheads="1"/>
          </p:cNvSpPr>
          <p:nvPr/>
        </p:nvSpPr>
        <p:spPr bwMode="auto">
          <a:xfrm>
            <a:off x="5656081" y="3993650"/>
            <a:ext cx="1103065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Administrar los folios y sellos del emisor. </a:t>
            </a:r>
          </a:p>
          <a:p>
            <a:pPr>
              <a:spcBef>
                <a:spcPts val="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Enviar y resguardar las Facturas emitidas.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62" name="Text Box 34"/>
          <p:cNvSpPr txBox="1">
            <a:spLocks noChangeArrowheads="1"/>
          </p:cNvSpPr>
          <p:nvPr/>
        </p:nvSpPr>
        <p:spPr bwMode="auto">
          <a:xfrm>
            <a:off x="4007186" y="4054057"/>
            <a:ext cx="119500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Administrar el acceso al software.</a:t>
            </a:r>
          </a:p>
          <a:p>
            <a:pPr>
              <a:spcBef>
                <a:spcPct val="5000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Proporcionar herramientas de consulta.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63" name="Text Box 34"/>
          <p:cNvSpPr txBox="1">
            <a:spLocks noChangeArrowheads="1"/>
          </p:cNvSpPr>
          <p:nvPr/>
        </p:nvSpPr>
        <p:spPr bwMode="auto">
          <a:xfrm>
            <a:off x="1706015" y="3694675"/>
            <a:ext cx="22843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El proveedor debe: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64" name="Picture 147" descr="C:\Documents and Settings\SACB696E\Configuración local\Archivos temporales de Internet\Content.IE5\N2FQFSOX\MCj0433954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4147" y="1991622"/>
            <a:ext cx="10001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" name="165 Elipse"/>
          <p:cNvSpPr/>
          <p:nvPr/>
        </p:nvSpPr>
        <p:spPr>
          <a:xfrm>
            <a:off x="6789115" y="4279817"/>
            <a:ext cx="708125" cy="708125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4000" dirty="0" smtClean="0">
                <a:solidFill>
                  <a:srgbClr val="2A65AC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60" name="Text Box 34"/>
          <p:cNvSpPr txBox="1">
            <a:spLocks noChangeArrowheads="1"/>
          </p:cNvSpPr>
          <p:nvPr/>
        </p:nvSpPr>
        <p:spPr bwMode="auto">
          <a:xfrm>
            <a:off x="7361313" y="4110008"/>
            <a:ext cx="1138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es-MX" sz="1200" b="1" dirty="0" smtClean="0">
                <a:solidFill>
                  <a:schemeClr val="tx2"/>
                </a:solidFill>
                <a:latin typeface="+mn-lt"/>
              </a:rPr>
              <a:t>Generar el reporte mensual y enviarlo al emisor para que éste lo entregue al SAT.</a:t>
            </a:r>
            <a:endParaRPr lang="es-ES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73" name="Text Box 34"/>
          <p:cNvSpPr txBox="1">
            <a:spLocks noChangeArrowheads="1"/>
          </p:cNvSpPr>
          <p:nvPr/>
        </p:nvSpPr>
        <p:spPr bwMode="auto">
          <a:xfrm>
            <a:off x="1841941" y="5293271"/>
            <a:ext cx="6465203" cy="18466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dirty="0" smtClean="0">
                <a:solidFill>
                  <a:schemeClr val="bg1"/>
                </a:solidFill>
                <a:latin typeface="+mn-lt"/>
              </a:rPr>
              <a:t> S ó l o     h a s t a     e l     3 0    d e    J u n i o   d e   2 0 1 1 </a:t>
            </a:r>
          </a:p>
        </p:txBody>
      </p:sp>
      <p:pic>
        <p:nvPicPr>
          <p:cNvPr id="165" name="Picture 148" descr="C:\Documents and Settings\SACB696E\Configuración local\Archivos temporales de Internet\Content.IE5\JOQ14UPI\MCj0433941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4679" y="4571015"/>
            <a:ext cx="1214438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49 Circular"/>
          <p:cNvSpPr/>
          <p:nvPr/>
        </p:nvSpPr>
        <p:spPr>
          <a:xfrm>
            <a:off x="8438328" y="615510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1" name="50 Circular"/>
          <p:cNvSpPr/>
          <p:nvPr/>
        </p:nvSpPr>
        <p:spPr>
          <a:xfrm rot="5400000">
            <a:off x="8438326" y="615707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2" name="51 Circular"/>
          <p:cNvSpPr/>
          <p:nvPr/>
        </p:nvSpPr>
        <p:spPr>
          <a:xfrm rot="10800000">
            <a:off x="8430706" y="61570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3" name="52 Circular"/>
          <p:cNvSpPr/>
          <p:nvPr/>
        </p:nvSpPr>
        <p:spPr>
          <a:xfrm rot="16200000">
            <a:off x="8307145" y="6033509"/>
            <a:ext cx="1195718" cy="1195718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4" name="53 Redondear rectángulo de esquina sencilla"/>
          <p:cNvSpPr/>
          <p:nvPr/>
        </p:nvSpPr>
        <p:spPr>
          <a:xfrm>
            <a:off x="8350804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2010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44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46" name="45 Imagen" descr="codigo_binario.jpg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47" name="46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C000">
                <a:alpha val="74902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8" name="47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6" name="25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2010</a:t>
            </a:r>
            <a:endParaRPr lang="es-MX" sz="2600" b="1" dirty="0">
              <a:solidFill>
                <a:schemeClr val="tx2"/>
              </a:solidFill>
            </a:endParaRPr>
          </a:p>
        </p:txBody>
      </p:sp>
      <p:grpSp>
        <p:nvGrpSpPr>
          <p:cNvPr id="2" name="16 Grupo"/>
          <p:cNvGrpSpPr/>
          <p:nvPr/>
        </p:nvGrpSpPr>
        <p:grpSpPr>
          <a:xfrm>
            <a:off x="0" y="581749"/>
            <a:ext cx="9137797" cy="2487430"/>
            <a:chOff x="0" y="3826309"/>
            <a:chExt cx="9137797" cy="2487430"/>
          </a:xfrm>
        </p:grpSpPr>
        <p:pic>
          <p:nvPicPr>
            <p:cNvPr id="18" name="Picture 6" descr="C:\Users\SACB696E\AppData\Local\Microsoft\Windows\Temporary Internet Files\Content.IE5\C1CBQ5FP\MP900408826[1].jp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r="33025"/>
            <a:stretch>
              <a:fillRect/>
            </a:stretch>
          </p:blipFill>
          <p:spPr bwMode="auto">
            <a:xfrm flipH="1">
              <a:off x="7465933" y="3826309"/>
              <a:ext cx="1671864" cy="2487430"/>
            </a:xfrm>
            <a:prstGeom prst="rect">
              <a:avLst/>
            </a:prstGeom>
            <a:noFill/>
          </p:spPr>
        </p:pic>
        <p:sp>
          <p:nvSpPr>
            <p:cNvPr id="19" name="18 Rectángulo"/>
            <p:cNvSpPr/>
            <p:nvPr/>
          </p:nvSpPr>
          <p:spPr>
            <a:xfrm>
              <a:off x="0" y="3826309"/>
              <a:ext cx="7465933" cy="24874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5495792" y="592050"/>
            <a:ext cx="3278776" cy="21236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400" b="1" dirty="0">
                <a:solidFill>
                  <a:srgbClr val="1F497D"/>
                </a:solidFill>
                <a:latin typeface="+mj-lt"/>
                <a:cs typeface="Arial" charset="0"/>
              </a:rPr>
              <a:t>Datos de Verificación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RFC del emisor.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Serie y Folio.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Número de aprobación.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Año de aprobación.</a:t>
            </a:r>
          </a:p>
        </p:txBody>
      </p:sp>
      <p:pic>
        <p:nvPicPr>
          <p:cNvPr id="27" name="26 Imagen" descr="CFD Diseño del Comprobante.png"/>
          <p:cNvPicPr>
            <a:picLocks noChangeAspect="1"/>
          </p:cNvPicPr>
          <p:nvPr/>
        </p:nvPicPr>
        <p:blipFill>
          <a:blip r:embed="rId5"/>
          <a:srcRect b="19459"/>
          <a:stretch>
            <a:fillRect/>
          </a:stretch>
        </p:blipFill>
        <p:spPr>
          <a:xfrm>
            <a:off x="111566" y="535458"/>
            <a:ext cx="5299364" cy="55234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27 Rectángulo"/>
          <p:cNvSpPr/>
          <p:nvPr/>
        </p:nvSpPr>
        <p:spPr>
          <a:xfrm>
            <a:off x="667265" y="1099751"/>
            <a:ext cx="1575134" cy="239504"/>
          </a:xfrm>
          <a:prstGeom prst="rect">
            <a:avLst/>
          </a:prstGeom>
          <a:solidFill>
            <a:srgbClr val="FFC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Elipse"/>
          <p:cNvSpPr/>
          <p:nvPr/>
        </p:nvSpPr>
        <p:spPr bwMode="auto">
          <a:xfrm>
            <a:off x="2143339" y="964014"/>
            <a:ext cx="280948" cy="280948"/>
          </a:xfrm>
          <a:prstGeom prst="ellipse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rgbClr val="254061"/>
                </a:solidFill>
              </a:rPr>
              <a:t>2</a:t>
            </a:r>
            <a:endParaRPr lang="es-MX" sz="1200" b="1" dirty="0">
              <a:solidFill>
                <a:srgbClr val="254061"/>
              </a:solidFill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3039762" y="1099751"/>
            <a:ext cx="759588" cy="239504"/>
          </a:xfrm>
          <a:prstGeom prst="rect">
            <a:avLst/>
          </a:prstGeom>
          <a:solidFill>
            <a:srgbClr val="FFC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30 Elipse"/>
          <p:cNvSpPr/>
          <p:nvPr/>
        </p:nvSpPr>
        <p:spPr bwMode="auto">
          <a:xfrm>
            <a:off x="3749922" y="964014"/>
            <a:ext cx="280948" cy="280948"/>
          </a:xfrm>
          <a:prstGeom prst="ellipse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rgbClr val="254061"/>
                </a:solidFill>
              </a:rPr>
              <a:t>3</a:t>
            </a:r>
            <a:endParaRPr lang="es-MX" sz="1200" b="1" dirty="0">
              <a:solidFill>
                <a:srgbClr val="254061"/>
              </a:solidFill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4370394" y="1100496"/>
            <a:ext cx="759588" cy="239504"/>
          </a:xfrm>
          <a:prstGeom prst="rect">
            <a:avLst/>
          </a:prstGeom>
          <a:solidFill>
            <a:srgbClr val="FFC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Elipse"/>
          <p:cNvSpPr/>
          <p:nvPr/>
        </p:nvSpPr>
        <p:spPr bwMode="auto">
          <a:xfrm>
            <a:off x="5080554" y="964759"/>
            <a:ext cx="280948" cy="280948"/>
          </a:xfrm>
          <a:prstGeom prst="ellipse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rgbClr val="254061"/>
                </a:solidFill>
              </a:rPr>
              <a:t>4</a:t>
            </a:r>
            <a:endParaRPr lang="es-MX" sz="1200" b="1" dirty="0">
              <a:solidFill>
                <a:srgbClr val="254061"/>
              </a:solidFill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173351" y="1872756"/>
            <a:ext cx="1210606" cy="239504"/>
          </a:xfrm>
          <a:prstGeom prst="rect">
            <a:avLst/>
          </a:prstGeom>
          <a:solidFill>
            <a:srgbClr val="FFC000">
              <a:alpha val="5098"/>
            </a:srgb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34 Elipse"/>
          <p:cNvSpPr/>
          <p:nvPr/>
        </p:nvSpPr>
        <p:spPr bwMode="auto">
          <a:xfrm>
            <a:off x="1303429" y="1737019"/>
            <a:ext cx="280948" cy="280948"/>
          </a:xfrm>
          <a:prstGeom prst="ellipse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rgbClr val="254061"/>
                </a:solidFill>
              </a:rPr>
              <a:t>1</a:t>
            </a:r>
            <a:endParaRPr lang="es-MX" sz="1200" b="1" dirty="0">
              <a:solidFill>
                <a:srgbClr val="254061"/>
              </a:solidFill>
            </a:endParaRPr>
          </a:p>
        </p:txBody>
      </p:sp>
      <p:sp>
        <p:nvSpPr>
          <p:cNvPr id="38" name="37 Flecha curvada hacia la derecha"/>
          <p:cNvSpPr/>
          <p:nvPr/>
        </p:nvSpPr>
        <p:spPr bwMode="auto">
          <a:xfrm rot="7736615">
            <a:off x="5199609" y="2326897"/>
            <a:ext cx="2245815" cy="3204859"/>
          </a:xfrm>
          <a:prstGeom prst="curvedRightArrow">
            <a:avLst>
              <a:gd name="adj1" fmla="val 25000"/>
              <a:gd name="adj2" fmla="val 78672"/>
              <a:gd name="adj3" fmla="val 2500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37" name="36 Imagen" descr="asus-eee-pc-1201n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6481" y="4744396"/>
            <a:ext cx="2294427" cy="2004377"/>
          </a:xfrm>
          <a:prstGeom prst="rect">
            <a:avLst/>
          </a:prstGeom>
        </p:spPr>
      </p:pic>
      <p:pic>
        <p:nvPicPr>
          <p:cNvPr id="36" name="35 Imagen" descr="doc_xml_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69456" y="4210630"/>
            <a:ext cx="1517887" cy="1586913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sp>
        <p:nvSpPr>
          <p:cNvPr id="39" name="38 Circular"/>
          <p:cNvSpPr/>
          <p:nvPr/>
        </p:nvSpPr>
        <p:spPr>
          <a:xfrm>
            <a:off x="8438328" y="615510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0" name="39 Circular"/>
          <p:cNvSpPr/>
          <p:nvPr/>
        </p:nvSpPr>
        <p:spPr>
          <a:xfrm rot="5400000">
            <a:off x="8438326" y="615707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1" name="40 Circular"/>
          <p:cNvSpPr/>
          <p:nvPr/>
        </p:nvSpPr>
        <p:spPr>
          <a:xfrm rot="10800000">
            <a:off x="8430706" y="61570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2" name="41 Circular"/>
          <p:cNvSpPr/>
          <p:nvPr/>
        </p:nvSpPr>
        <p:spPr>
          <a:xfrm rot="16200000">
            <a:off x="8307145" y="6033509"/>
            <a:ext cx="1195718" cy="1195718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3" name="42 Redondear rectángulo de esquina sencilla"/>
          <p:cNvSpPr/>
          <p:nvPr/>
        </p:nvSpPr>
        <p:spPr>
          <a:xfrm>
            <a:off x="8350804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2010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8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110" name="109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15" name="114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C000">
                <a:alpha val="74902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6" name="11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53" name="152 Flecha doblada"/>
          <p:cNvSpPr/>
          <p:nvPr/>
        </p:nvSpPr>
        <p:spPr>
          <a:xfrm flipH="1">
            <a:off x="3066076" y="2507313"/>
            <a:ext cx="6010553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6" name="145 Flecha doblada"/>
          <p:cNvSpPr/>
          <p:nvPr/>
        </p:nvSpPr>
        <p:spPr>
          <a:xfrm>
            <a:off x="111262" y="2502393"/>
            <a:ext cx="2954815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7" name="55 Pentágono"/>
          <p:cNvSpPr>
            <a:spLocks noChangeArrowheads="1"/>
          </p:cNvSpPr>
          <p:nvPr/>
        </p:nvSpPr>
        <p:spPr bwMode="auto">
          <a:xfrm>
            <a:off x="541337" y="1327817"/>
            <a:ext cx="1763928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0" name="71 Cheurón"/>
          <p:cNvSpPr>
            <a:spLocks noChangeArrowheads="1"/>
          </p:cNvSpPr>
          <p:nvPr/>
        </p:nvSpPr>
        <p:spPr bwMode="auto">
          <a:xfrm>
            <a:off x="6826471" y="1327817"/>
            <a:ext cx="2250158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02" name="65 Cheurón"/>
          <p:cNvSpPr>
            <a:spLocks noChangeArrowheads="1"/>
          </p:cNvSpPr>
          <p:nvPr/>
        </p:nvSpPr>
        <p:spPr bwMode="auto">
          <a:xfrm>
            <a:off x="4444111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7" name="59 Cheurón"/>
          <p:cNvSpPr>
            <a:spLocks noChangeArrowheads="1"/>
          </p:cNvSpPr>
          <p:nvPr/>
        </p:nvSpPr>
        <p:spPr bwMode="auto">
          <a:xfrm>
            <a:off x="2159699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218154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11" name="110 Elipse"/>
          <p:cNvSpPr/>
          <p:nvPr/>
        </p:nvSpPr>
        <p:spPr>
          <a:xfrm>
            <a:off x="452079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112" name="111 Elipse"/>
          <p:cNvSpPr/>
          <p:nvPr/>
        </p:nvSpPr>
        <p:spPr>
          <a:xfrm>
            <a:off x="6678569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113" name="112 Elipse"/>
          <p:cNvSpPr/>
          <p:nvPr/>
        </p:nvSpPr>
        <p:spPr>
          <a:xfrm>
            <a:off x="189768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14" name="Text Box 34"/>
          <p:cNvSpPr txBox="1">
            <a:spLocks noChangeArrowheads="1"/>
          </p:cNvSpPr>
          <p:nvPr/>
        </p:nvSpPr>
        <p:spPr bwMode="auto">
          <a:xfrm>
            <a:off x="895731" y="1399724"/>
            <a:ext cx="126396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Puede exigir que le entreguen:</a:t>
            </a:r>
          </a:p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1.- XML.</a:t>
            </a:r>
          </a:p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2.- Impresión</a:t>
            </a:r>
          </a:p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3.- Ambos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>
            <a:off x="2934846" y="1662416"/>
            <a:ext cx="13498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Verificar que contenga los datos de validación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22 Rectángulo redondeado"/>
          <p:cNvSpPr/>
          <p:nvPr/>
        </p:nvSpPr>
        <p:spPr bwMode="auto">
          <a:xfrm>
            <a:off x="2726219" y="2731239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25" name="24 Rectángulo"/>
          <p:cNvSpPr/>
          <p:nvPr/>
        </p:nvSpPr>
        <p:spPr bwMode="auto">
          <a:xfrm>
            <a:off x="2658162" y="2680322"/>
            <a:ext cx="996746" cy="403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n-lt"/>
              </a:rPr>
              <a:t>Receptor</a:t>
            </a:r>
            <a:endParaRPr lang="es-MX" sz="1500" b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39" name="38 Rectángulo redondeado"/>
          <p:cNvSpPr/>
          <p:nvPr/>
        </p:nvSpPr>
        <p:spPr bwMode="auto">
          <a:xfrm>
            <a:off x="5010348" y="2790482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41" name="40 Rectángulo"/>
          <p:cNvSpPr/>
          <p:nvPr/>
        </p:nvSpPr>
        <p:spPr bwMode="auto">
          <a:xfrm>
            <a:off x="5010348" y="2817293"/>
            <a:ext cx="928688" cy="311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j-lt"/>
                <a:cs typeface="+mn-cs"/>
              </a:rPr>
              <a:t>SAT</a:t>
            </a:r>
            <a:endParaRPr lang="es-MX" sz="15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 electrónica 2010</a:t>
            </a:r>
            <a:endParaRPr lang="es-MX" sz="1500" b="1" dirty="0">
              <a:solidFill>
                <a:schemeClr val="tx2"/>
              </a:solidFill>
            </a:endParaRPr>
          </a:p>
        </p:txBody>
      </p:sp>
      <p:grpSp>
        <p:nvGrpSpPr>
          <p:cNvPr id="5" name="110 Grupo"/>
          <p:cNvGrpSpPr>
            <a:grpSpLocks/>
          </p:cNvGrpSpPr>
          <p:nvPr/>
        </p:nvGrpSpPr>
        <p:grpSpPr bwMode="auto">
          <a:xfrm>
            <a:off x="7334640" y="2780356"/>
            <a:ext cx="1143000" cy="928688"/>
            <a:chOff x="4466694" y="1357285"/>
            <a:chExt cx="1143009" cy="928598"/>
          </a:xfrm>
        </p:grpSpPr>
        <p:sp>
          <p:nvSpPr>
            <p:cNvPr id="141" name="140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42" name="141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SAT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64" name="63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hacer cuando reciba estos comprobantes?</a:t>
            </a:r>
          </a:p>
        </p:txBody>
      </p:sp>
      <p:pic>
        <p:nvPicPr>
          <p:cNvPr id="90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336767" y="3000255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26" descr="Base de datos proceso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40330" y="3125766"/>
            <a:ext cx="644741" cy="73599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92" name="Picture 14" descr="Llav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3266" y="3130673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60 Imagen" descr="CFD Diseño del Comprobante.png"/>
          <p:cNvPicPr>
            <a:picLocks noChangeAspect="1"/>
          </p:cNvPicPr>
          <p:nvPr/>
        </p:nvPicPr>
        <p:blipFill>
          <a:blip r:embed="rId6"/>
          <a:srcRect b="19459"/>
          <a:stretch>
            <a:fillRect/>
          </a:stretch>
        </p:blipFill>
        <p:spPr>
          <a:xfrm>
            <a:off x="1278820" y="2921908"/>
            <a:ext cx="1026445" cy="10698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sp>
        <p:nvSpPr>
          <p:cNvPr id="62" name="61 Flecha circular"/>
          <p:cNvSpPr/>
          <p:nvPr/>
        </p:nvSpPr>
        <p:spPr>
          <a:xfrm rot="18308080">
            <a:off x="813816" y="3324581"/>
            <a:ext cx="1195753" cy="108135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6583389"/>
              <a:gd name="adj5" fmla="val 125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60" name="59 Imagen" descr="doc_xml_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7411" y="2795907"/>
            <a:ext cx="1255971" cy="1219207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sp>
        <p:nvSpPr>
          <p:cNvPr id="63" name="Text Box 30"/>
          <p:cNvSpPr txBox="1">
            <a:spLocks noChangeArrowheads="1"/>
          </p:cNvSpPr>
          <p:nvPr/>
        </p:nvSpPr>
        <p:spPr bwMode="auto">
          <a:xfrm>
            <a:off x="4553769" y="4913515"/>
            <a:ext cx="2059547" cy="128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Art. 29-A del Código Fiscal de la Federación.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Regla II.2.4.6 de la Resolución Miscelánea Fiscal.</a:t>
            </a:r>
            <a:endParaRPr lang="es-MX" sz="1200" dirty="0"/>
          </a:p>
        </p:txBody>
      </p:sp>
      <p:sp>
        <p:nvSpPr>
          <p:cNvPr id="66" name="Text Box 30"/>
          <p:cNvSpPr txBox="1">
            <a:spLocks noChangeArrowheads="1"/>
          </p:cNvSpPr>
          <p:nvPr/>
        </p:nvSpPr>
        <p:spPr bwMode="auto">
          <a:xfrm>
            <a:off x="4553769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comprobante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67" name="Text Box 30"/>
          <p:cNvSpPr txBox="1">
            <a:spLocks noChangeArrowheads="1"/>
          </p:cNvSpPr>
          <p:nvPr/>
        </p:nvSpPr>
        <p:spPr bwMode="auto">
          <a:xfrm>
            <a:off x="2039806" y="4913515"/>
            <a:ext cx="2059547" cy="128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RFC del emisor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Serie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Folio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Número de aprobación</a:t>
            </a:r>
          </a:p>
        </p:txBody>
      </p:sp>
      <p:sp>
        <p:nvSpPr>
          <p:cNvPr id="68" name="Text Box 30"/>
          <p:cNvSpPr txBox="1">
            <a:spLocks noChangeArrowheads="1"/>
          </p:cNvSpPr>
          <p:nvPr/>
        </p:nvSpPr>
        <p:spPr bwMode="auto">
          <a:xfrm>
            <a:off x="2039806" y="4426061"/>
            <a:ext cx="2059547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Datos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Para verificar en SICOFI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72" name="Text Box 34"/>
          <p:cNvSpPr txBox="1">
            <a:spLocks noChangeArrowheads="1"/>
          </p:cNvSpPr>
          <p:nvPr/>
        </p:nvSpPr>
        <p:spPr bwMode="auto">
          <a:xfrm>
            <a:off x="5163768" y="1608624"/>
            <a:ext cx="166270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Usar la página</a:t>
            </a:r>
          </a:p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 del SAT para:</a:t>
            </a:r>
          </a:p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1.- Validar sintaxis.</a:t>
            </a:r>
          </a:p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2.- Verificar  folios.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3" name="72 Imagen" descr="CFD Diseño del Comprobante.png"/>
          <p:cNvPicPr>
            <a:picLocks noChangeAspect="1"/>
          </p:cNvPicPr>
          <p:nvPr/>
        </p:nvPicPr>
        <p:blipFill>
          <a:blip r:embed="rId6"/>
          <a:srcRect b="19459"/>
          <a:stretch>
            <a:fillRect/>
          </a:stretch>
        </p:blipFill>
        <p:spPr>
          <a:xfrm>
            <a:off x="2984274" y="3033121"/>
            <a:ext cx="1026445" cy="10698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74" name="Picture 2" descr="C:\Users\SACB696E\AppData\Local\Microsoft\Windows\Temporary Internet Files\Content.IE5\IW1709RT\MC900431629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2457397" y="3183989"/>
            <a:ext cx="1044360" cy="1044360"/>
          </a:xfrm>
          <a:prstGeom prst="rect">
            <a:avLst/>
          </a:prstGeom>
          <a:noFill/>
        </p:spPr>
      </p:pic>
      <p:sp>
        <p:nvSpPr>
          <p:cNvPr id="76" name="Text Box 34"/>
          <p:cNvSpPr txBox="1">
            <a:spLocks noChangeArrowheads="1"/>
          </p:cNvSpPr>
          <p:nvPr/>
        </p:nvSpPr>
        <p:spPr bwMode="auto">
          <a:xfrm>
            <a:off x="7329089" y="1423269"/>
            <a:ext cx="157695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Usar la página del SAT:</a:t>
            </a:r>
          </a:p>
          <a:p>
            <a:pPr>
              <a:spcBef>
                <a:spcPts val="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 CertiSAT le permite validar  el Certificado  de la Factura.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7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725526" y="2992806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26" descr="Base de datos proceso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329089" y="3118317"/>
            <a:ext cx="644741" cy="73599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81" name="Picture 14" descr="Llav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025" y="3123224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81 Rectángulo redondeado"/>
          <p:cNvSpPr/>
          <p:nvPr/>
        </p:nvSpPr>
        <p:spPr bwMode="auto">
          <a:xfrm>
            <a:off x="124419" y="451705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84" name="Picture 65" descr="F:\Galería multimedia de Microsoft\j0432611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5385" b="10658"/>
          <a:stretch>
            <a:fillRect/>
          </a:stretch>
        </p:blipFill>
        <p:spPr bwMode="auto">
          <a:xfrm flipH="1">
            <a:off x="401755" y="4769567"/>
            <a:ext cx="440138" cy="4695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93" name="Picture 63" descr="F:\Galería multimedia de Microsoft\j0432610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4286" r="7143" b="6913"/>
          <a:stretch>
            <a:fillRect/>
          </a:stretch>
        </p:blipFill>
        <p:spPr bwMode="auto">
          <a:xfrm flipH="1">
            <a:off x="0" y="4893211"/>
            <a:ext cx="499239" cy="5975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94" name="Picture 66" descr="F:\Galería multimedia de Microsoft\j0432612.png"/>
          <p:cNvPicPr>
            <a:picLocks noChangeAspect="1" noChangeArrowheads="1"/>
          </p:cNvPicPr>
          <p:nvPr/>
        </p:nvPicPr>
        <p:blipFill>
          <a:blip r:embed="rId11" cstate="print"/>
          <a:srcRect l="9783" r="6444"/>
          <a:stretch>
            <a:fillRect/>
          </a:stretch>
        </p:blipFill>
        <p:spPr bwMode="auto">
          <a:xfrm flipH="1">
            <a:off x="440298" y="4834342"/>
            <a:ext cx="807449" cy="9738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95" name="94 Rectángulo"/>
          <p:cNvSpPr/>
          <p:nvPr/>
        </p:nvSpPr>
        <p:spPr bwMode="auto">
          <a:xfrm>
            <a:off x="96556" y="4510582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</a:p>
        </p:txBody>
      </p:sp>
      <p:sp>
        <p:nvSpPr>
          <p:cNvPr id="96" name="95 Rectángulo redondeado"/>
          <p:cNvSpPr/>
          <p:nvPr/>
        </p:nvSpPr>
        <p:spPr bwMode="auto">
          <a:xfrm>
            <a:off x="8127639" y="4525298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98" name="97 Rectángulo"/>
          <p:cNvSpPr/>
          <p:nvPr/>
        </p:nvSpPr>
        <p:spPr bwMode="auto">
          <a:xfrm>
            <a:off x="7710616" y="4543537"/>
            <a:ext cx="1391991" cy="325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Comprobación</a:t>
            </a:r>
          </a:p>
        </p:txBody>
      </p:sp>
      <p:pic>
        <p:nvPicPr>
          <p:cNvPr id="1026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12">
            <a:grayscl/>
          </a:blip>
          <a:srcRect r="9621"/>
          <a:stretch>
            <a:fillRect/>
          </a:stretch>
        </p:blipFill>
        <p:spPr bwMode="auto">
          <a:xfrm>
            <a:off x="7470567" y="4831352"/>
            <a:ext cx="1648723" cy="1288656"/>
          </a:xfrm>
          <a:prstGeom prst="rect">
            <a:avLst/>
          </a:prstGeom>
          <a:noFill/>
        </p:spPr>
      </p:pic>
      <p:sp>
        <p:nvSpPr>
          <p:cNvPr id="58" name="57 Circular"/>
          <p:cNvSpPr/>
          <p:nvPr/>
        </p:nvSpPr>
        <p:spPr>
          <a:xfrm>
            <a:off x="8438328" y="615510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9" name="58 Circular"/>
          <p:cNvSpPr/>
          <p:nvPr/>
        </p:nvSpPr>
        <p:spPr>
          <a:xfrm rot="5400000">
            <a:off x="8438326" y="6157078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5" name="64 Circular"/>
          <p:cNvSpPr/>
          <p:nvPr/>
        </p:nvSpPr>
        <p:spPr>
          <a:xfrm rot="10800000">
            <a:off x="8430706" y="61570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9" name="68 Circular"/>
          <p:cNvSpPr/>
          <p:nvPr/>
        </p:nvSpPr>
        <p:spPr>
          <a:xfrm rot="16200000">
            <a:off x="8307145" y="6033509"/>
            <a:ext cx="1195718" cy="1195718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0" name="69 Redondear rectángulo de esquina sencilla"/>
          <p:cNvSpPr/>
          <p:nvPr/>
        </p:nvSpPr>
        <p:spPr>
          <a:xfrm>
            <a:off x="8350804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2010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16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9" name="8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0" name="9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5" name="14 Rectángulo"/>
          <p:cNvSpPr/>
          <p:nvPr/>
        </p:nvSpPr>
        <p:spPr>
          <a:xfrm>
            <a:off x="0" y="0"/>
            <a:ext cx="9144000" cy="6333067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sz="4000" b="1" dirty="0" smtClean="0">
                <a:solidFill>
                  <a:schemeClr val="tx2"/>
                </a:solidFill>
              </a:rPr>
              <a:t>Facturación electrónica</a:t>
            </a:r>
          </a:p>
          <a:p>
            <a:pPr algn="r"/>
            <a:r>
              <a:rPr lang="es-MX" sz="2800" b="1" dirty="0" smtClean="0">
                <a:solidFill>
                  <a:schemeClr val="tx2"/>
                </a:solidFill>
              </a:rPr>
              <a:t>Modelo 2011</a:t>
            </a:r>
          </a:p>
        </p:txBody>
      </p:sp>
      <p:graphicFrame>
        <p:nvGraphicFramePr>
          <p:cNvPr id="7" name="6 Diagrama"/>
          <p:cNvGraphicFramePr/>
          <p:nvPr/>
        </p:nvGraphicFramePr>
        <p:xfrm>
          <a:off x="85728" y="1853600"/>
          <a:ext cx="4616243" cy="4365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15" name="14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6" name="1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7" name="6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" name="7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" name="8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0" name="9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12" name="11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98036" y="873467"/>
            <a:ext cx="8127753" cy="5216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Elaboración (generación)</a:t>
            </a:r>
            <a:endParaRPr lang="es-ES" sz="2400" b="1" dirty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Sin importar el medio (propio o proveedor).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Certificación del XML a través de un Proveedor Autorizado de Certificación (PAC).</a:t>
            </a:r>
            <a:endParaRPr lang="es-ES" b="1" u="sng" kern="0" dirty="0" smtClean="0">
              <a:solidFill>
                <a:srgbClr val="1F497D"/>
              </a:solidFill>
              <a:latin typeface="Calibri"/>
            </a:endParaRP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A partir del 01/Ene/2011 será la única opción para facturar electrónicamente.</a:t>
            </a: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lvl="0" indent="-363538" algn="just">
              <a:buClr>
                <a:srgbClr val="009999"/>
              </a:buClr>
              <a:buSzPct val="80000"/>
              <a:defRPr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Vigencia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No caducan nunca, el folio es asignado al momento de la Certificación.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La Certificación es un proceso en línea.</a:t>
            </a: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endParaRPr lang="es-ES" sz="2400" b="1" dirty="0" smtClean="0">
              <a:solidFill>
                <a:srgbClr val="1F497D"/>
              </a:solidFill>
              <a:latin typeface="+mj-lt"/>
              <a:cs typeface="Arial" charset="0"/>
            </a:endParaRPr>
          </a:p>
          <a:p>
            <a:pPr marL="363538" indent="-363538" algn="just">
              <a:buClr>
                <a:srgbClr val="009999"/>
              </a:buClr>
              <a:buSzPct val="80000"/>
              <a:defRPr/>
            </a:pPr>
            <a:r>
              <a:rPr lang="es-ES" sz="2400" b="1" dirty="0" smtClean="0">
                <a:solidFill>
                  <a:srgbClr val="1F497D"/>
                </a:solidFill>
                <a:latin typeface="+mj-lt"/>
                <a:cs typeface="Arial" charset="0"/>
              </a:rPr>
              <a:t>Uso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kern="0" dirty="0" smtClean="0">
                <a:solidFill>
                  <a:srgbClr val="1F497D"/>
                </a:solidFill>
                <a:latin typeface="Calibri"/>
              </a:rPr>
              <a:t>Obligatorio para contribuyentes con ingresos superiores a los 4 millones.</a:t>
            </a:r>
            <a:endParaRPr lang="es-ES" b="1" i="1" kern="0" dirty="0" smtClean="0">
              <a:solidFill>
                <a:srgbClr val="953735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62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64" name="63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65" name="64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6" name="6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4" name="13 Flecha doblada"/>
          <p:cNvSpPr/>
          <p:nvPr/>
        </p:nvSpPr>
        <p:spPr>
          <a:xfrm flipH="1">
            <a:off x="3066076" y="2507313"/>
            <a:ext cx="6010553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5" name="14 Flecha doblada"/>
          <p:cNvSpPr/>
          <p:nvPr/>
        </p:nvSpPr>
        <p:spPr>
          <a:xfrm>
            <a:off x="111262" y="2502393"/>
            <a:ext cx="2954815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 bwMode="auto">
          <a:xfrm>
            <a:off x="94209" y="4540046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7" name="55 Pentágono"/>
          <p:cNvSpPr>
            <a:spLocks noChangeArrowheads="1"/>
          </p:cNvSpPr>
          <p:nvPr/>
        </p:nvSpPr>
        <p:spPr bwMode="auto">
          <a:xfrm>
            <a:off x="541337" y="1327817"/>
            <a:ext cx="1714500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8" name="71 Cheurón"/>
          <p:cNvSpPr>
            <a:spLocks noChangeArrowheads="1"/>
          </p:cNvSpPr>
          <p:nvPr/>
        </p:nvSpPr>
        <p:spPr bwMode="auto">
          <a:xfrm>
            <a:off x="6826471" y="1327817"/>
            <a:ext cx="2042502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9" name="65 Cheurón"/>
          <p:cNvSpPr>
            <a:spLocks noChangeArrowheads="1"/>
          </p:cNvSpPr>
          <p:nvPr/>
        </p:nvSpPr>
        <p:spPr bwMode="auto">
          <a:xfrm>
            <a:off x="4468825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20" name="59 Cheurón"/>
          <p:cNvSpPr>
            <a:spLocks noChangeArrowheads="1"/>
          </p:cNvSpPr>
          <p:nvPr/>
        </p:nvSpPr>
        <p:spPr bwMode="auto">
          <a:xfrm>
            <a:off x="2159699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218154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22" name="21 Elipse"/>
          <p:cNvSpPr/>
          <p:nvPr/>
        </p:nvSpPr>
        <p:spPr>
          <a:xfrm>
            <a:off x="452079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23" name="22 Elipse"/>
          <p:cNvSpPr/>
          <p:nvPr/>
        </p:nvSpPr>
        <p:spPr>
          <a:xfrm>
            <a:off x="6678569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24" name="23 Elipse"/>
          <p:cNvSpPr/>
          <p:nvPr/>
        </p:nvSpPr>
        <p:spPr>
          <a:xfrm>
            <a:off x="189768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957517" y="1659221"/>
            <a:ext cx="11809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Obtener la Firma Electrónica Avanzada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2934846" y="1773629"/>
            <a:ext cx="1349858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Obtener un Certificado de Sello Digital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Text Box 34"/>
          <p:cNvSpPr txBox="1">
            <a:spLocks noChangeArrowheads="1"/>
          </p:cNvSpPr>
          <p:nvPr/>
        </p:nvSpPr>
        <p:spPr bwMode="auto">
          <a:xfrm>
            <a:off x="5193191" y="1561240"/>
            <a:ext cx="1618991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Generar por cualquier medio el XML conforme a estándar del Anexo 20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Text Box 34"/>
          <p:cNvSpPr txBox="1">
            <a:spLocks noChangeArrowheads="1"/>
          </p:cNvSpPr>
          <p:nvPr/>
        </p:nvSpPr>
        <p:spPr bwMode="auto">
          <a:xfrm>
            <a:off x="7470188" y="1795948"/>
            <a:ext cx="1146190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Solicitar la Certificación a un PAC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29" name="89 Grupo"/>
          <p:cNvGrpSpPr>
            <a:grpSpLocks/>
          </p:cNvGrpSpPr>
          <p:nvPr/>
        </p:nvGrpSpPr>
        <p:grpSpPr bwMode="auto">
          <a:xfrm>
            <a:off x="679782" y="2729204"/>
            <a:ext cx="1071561" cy="928688"/>
            <a:chOff x="4500563" y="1357322"/>
            <a:chExt cx="1071569" cy="928695"/>
          </a:xfrm>
        </p:grpSpPr>
        <p:sp>
          <p:nvSpPr>
            <p:cNvPr id="30" name="29 Rectángulo redondeado"/>
            <p:cNvSpPr/>
            <p:nvPr/>
          </p:nvSpPr>
          <p:spPr bwMode="auto">
            <a:xfrm>
              <a:off x="4572000" y="1357322"/>
              <a:ext cx="928694" cy="928695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31" name="30 Rectángulo"/>
            <p:cNvSpPr/>
            <p:nvPr/>
          </p:nvSpPr>
          <p:spPr bwMode="auto">
            <a:xfrm>
              <a:off x="4500563" y="1368611"/>
              <a:ext cx="1071569" cy="35719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SAT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32" name="31 Rectángulo redondeado"/>
          <p:cNvSpPr/>
          <p:nvPr/>
        </p:nvSpPr>
        <p:spPr bwMode="auto">
          <a:xfrm>
            <a:off x="2726219" y="2731239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33" name="32 Rectángulo"/>
          <p:cNvSpPr/>
          <p:nvPr/>
        </p:nvSpPr>
        <p:spPr bwMode="auto">
          <a:xfrm>
            <a:off x="2658162" y="2680322"/>
            <a:ext cx="996746" cy="403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n-lt"/>
              </a:rPr>
              <a:t>CertiSAT</a:t>
            </a:r>
            <a:endParaRPr lang="es-MX" sz="1500" b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34" name="33 Rectángulo redondeado"/>
          <p:cNvSpPr/>
          <p:nvPr/>
        </p:nvSpPr>
        <p:spPr bwMode="auto">
          <a:xfrm>
            <a:off x="5010348" y="272869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35" name="34 Rectángulo"/>
          <p:cNvSpPr/>
          <p:nvPr/>
        </p:nvSpPr>
        <p:spPr bwMode="auto">
          <a:xfrm>
            <a:off x="5010348" y="2755508"/>
            <a:ext cx="928688" cy="311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j-lt"/>
                <a:cs typeface="+mn-cs"/>
              </a:rPr>
              <a:t>Anexo 20</a:t>
            </a:r>
            <a:endParaRPr lang="es-MX" sz="15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36" name="35 Elipse"/>
          <p:cNvSpPr/>
          <p:nvPr/>
        </p:nvSpPr>
        <p:spPr bwMode="auto">
          <a:xfrm flipH="1">
            <a:off x="638" y="4806637"/>
            <a:ext cx="1282475" cy="1284448"/>
          </a:xfrm>
          <a:prstGeom prst="ellipse">
            <a:avLst/>
          </a:prstGeom>
          <a:blipFill rotWithShape="0">
            <a:blip r:embed="rId3" cstate="print"/>
            <a:stretch>
              <a:fillRect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36 Rectángulo"/>
          <p:cNvSpPr/>
          <p:nvPr/>
        </p:nvSpPr>
        <p:spPr bwMode="auto">
          <a:xfrm>
            <a:off x="103417" y="4558285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Emisor</a:t>
            </a:r>
          </a:p>
        </p:txBody>
      </p:sp>
      <p:grpSp>
        <p:nvGrpSpPr>
          <p:cNvPr id="38" name="110 Grupo"/>
          <p:cNvGrpSpPr>
            <a:grpSpLocks/>
          </p:cNvGrpSpPr>
          <p:nvPr/>
        </p:nvGrpSpPr>
        <p:grpSpPr bwMode="auto">
          <a:xfrm>
            <a:off x="7334640" y="2718571"/>
            <a:ext cx="1143000" cy="928688"/>
            <a:chOff x="4466694" y="1357285"/>
            <a:chExt cx="1143009" cy="928598"/>
          </a:xfrm>
        </p:grpSpPr>
        <p:sp>
          <p:nvSpPr>
            <p:cNvPr id="39" name="38 Rectángulo redondeado"/>
            <p:cNvSpPr/>
            <p:nvPr/>
          </p:nvSpPr>
          <p:spPr bwMode="auto">
            <a:xfrm>
              <a:off x="4572000" y="1357285"/>
              <a:ext cx="928694" cy="928598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40" name="39 Rectángulo"/>
            <p:cNvSpPr/>
            <p:nvPr/>
          </p:nvSpPr>
          <p:spPr bwMode="auto">
            <a:xfrm>
              <a:off x="4466694" y="1384093"/>
              <a:ext cx="1143009" cy="3111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Emisor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41" name="Text Box 30"/>
          <p:cNvSpPr txBox="1">
            <a:spLocks noChangeArrowheads="1"/>
          </p:cNvSpPr>
          <p:nvPr/>
        </p:nvSpPr>
        <p:spPr bwMode="auto">
          <a:xfrm>
            <a:off x="2089959" y="4632188"/>
            <a:ext cx="2068349" cy="16291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Contar con Fiel.</a:t>
            </a:r>
            <a:endParaRPr lang="es-MX" sz="1200" dirty="0"/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Contar con Certificado de Sello Digital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Contratar a un PAC para Certificar la factura (también puede generarla).</a:t>
            </a:r>
            <a:endParaRPr lang="es-ES" sz="1200" dirty="0"/>
          </a:p>
        </p:txBody>
      </p:sp>
      <p:sp>
        <p:nvSpPr>
          <p:cNvPr id="44" name="Text Box 30"/>
          <p:cNvSpPr txBox="1">
            <a:spLocks noChangeArrowheads="1"/>
          </p:cNvSpPr>
          <p:nvPr/>
        </p:nvSpPr>
        <p:spPr bwMode="auto">
          <a:xfrm>
            <a:off x="2090579" y="4140301"/>
            <a:ext cx="2067514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</a:t>
            </a:r>
          </a:p>
          <a:p>
            <a:pPr marL="95250" indent="-95250" algn="ctr"/>
            <a:r>
              <a:rPr lang="es-MX" sz="1200" b="1" dirty="0" smtClean="0">
                <a:solidFill>
                  <a:srgbClr val="000000"/>
                </a:solidFill>
              </a:rPr>
              <a:t>del emisor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45" name="44 Rectángulo redondeado"/>
          <p:cNvSpPr/>
          <p:nvPr/>
        </p:nvSpPr>
        <p:spPr bwMode="auto">
          <a:xfrm>
            <a:off x="8156469" y="451705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46" name="Picture 65" descr="F:\Galería multimedia de Microsoft\j0432611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5385" b="10658"/>
          <a:stretch>
            <a:fillRect/>
          </a:stretch>
        </p:blipFill>
        <p:spPr bwMode="auto">
          <a:xfrm flipH="1">
            <a:off x="8384377" y="4744853"/>
            <a:ext cx="440138" cy="4695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47" name="Picture 63" descr="F:\Galería multimedia de Microsoft\j0432610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4286" r="7143" b="6913"/>
          <a:stretch>
            <a:fillRect/>
          </a:stretch>
        </p:blipFill>
        <p:spPr bwMode="auto">
          <a:xfrm flipH="1">
            <a:off x="8003046" y="4871412"/>
            <a:ext cx="499239" cy="5975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pic>
        <p:nvPicPr>
          <p:cNvPr id="48" name="Picture 66" descr="F:\Galería multimedia de Microsoft\j0432612.png"/>
          <p:cNvPicPr>
            <a:picLocks noChangeAspect="1" noChangeArrowheads="1"/>
          </p:cNvPicPr>
          <p:nvPr/>
        </p:nvPicPr>
        <p:blipFill>
          <a:blip r:embed="rId6" cstate="print"/>
          <a:srcRect l="9783" r="6444"/>
          <a:stretch>
            <a:fillRect/>
          </a:stretch>
        </p:blipFill>
        <p:spPr bwMode="auto">
          <a:xfrm flipH="1">
            <a:off x="8396076" y="4784120"/>
            <a:ext cx="807449" cy="9738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49" name="48 Rectángulo"/>
          <p:cNvSpPr/>
          <p:nvPr/>
        </p:nvSpPr>
        <p:spPr bwMode="auto">
          <a:xfrm>
            <a:off x="8153320" y="4535296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Receptor</a:t>
            </a:r>
          </a:p>
        </p:txBody>
      </p:sp>
      <p:sp>
        <p:nvSpPr>
          <p:cNvPr id="50" name="49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hacer para emitir estos comprobantes en 2011?</a:t>
            </a:r>
          </a:p>
        </p:txBody>
      </p:sp>
      <p:pic>
        <p:nvPicPr>
          <p:cNvPr id="51" name="50 Imagen" descr="firma-electronica.jpg"/>
          <p:cNvPicPr>
            <a:picLocks noChangeAspect="1"/>
          </p:cNvPicPr>
          <p:nvPr/>
        </p:nvPicPr>
        <p:blipFill>
          <a:blip r:embed="rId7"/>
          <a:srcRect t="4870" r="4098" b="8067"/>
          <a:stretch>
            <a:fillRect/>
          </a:stretch>
        </p:blipFill>
        <p:spPr>
          <a:xfrm>
            <a:off x="487505" y="3128287"/>
            <a:ext cx="1070783" cy="678946"/>
          </a:xfrm>
          <a:prstGeom prst="rect">
            <a:avLst/>
          </a:prstGeom>
        </p:spPr>
      </p:pic>
      <p:pic>
        <p:nvPicPr>
          <p:cNvPr id="52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1307827" y="2961598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3156188" y="2987899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6" descr="Base de datos proceso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59751" y="3113410"/>
            <a:ext cx="644741" cy="73599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5" name="Picture 14" descr="Llav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86742" y="3021184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4" descr="Llav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7973" y="3056532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56 Imagen" descr="doc_xml_icon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92018" y="2997757"/>
            <a:ext cx="1224343" cy="1280020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58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336767" y="2938470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6" descr="Base de datos proceso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40330" y="3063981"/>
            <a:ext cx="644741" cy="73599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60" name="Picture 14" descr="Llav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8552" y="3007103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 Box 30"/>
          <p:cNvSpPr txBox="1">
            <a:spLocks noChangeArrowheads="1"/>
          </p:cNvSpPr>
          <p:nvPr/>
        </p:nvSpPr>
        <p:spPr bwMode="auto">
          <a:xfrm>
            <a:off x="4939710" y="4875846"/>
            <a:ext cx="2068349" cy="11731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Ins="90000"/>
          <a:lstStyle/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Solicitud de folios y series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Contabilidad en sistema electrónico</a:t>
            </a:r>
          </a:p>
          <a:p>
            <a:pPr marL="95250" indent="-952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/>
              <a:t>Envío del reporte mensual</a:t>
            </a:r>
          </a:p>
        </p:txBody>
      </p:sp>
      <p:sp>
        <p:nvSpPr>
          <p:cNvPr id="62" name="Text Box 30"/>
          <p:cNvSpPr txBox="1">
            <a:spLocks noChangeArrowheads="1"/>
          </p:cNvSpPr>
          <p:nvPr/>
        </p:nvSpPr>
        <p:spPr bwMode="auto">
          <a:xfrm>
            <a:off x="4940330" y="4383958"/>
            <a:ext cx="2067514" cy="487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95250" indent="-95250" algn="ctr"/>
            <a:r>
              <a:rPr lang="es-MX" sz="1400" b="1" dirty="0" smtClean="0">
                <a:solidFill>
                  <a:srgbClr val="000000"/>
                </a:solidFill>
              </a:rPr>
              <a:t>Requisitos que desaparecen</a:t>
            </a:r>
            <a:endParaRPr lang="es-ES" sz="1200" b="1" dirty="0">
              <a:solidFill>
                <a:srgbClr val="000000"/>
              </a:solidFill>
            </a:endParaRPr>
          </a:p>
        </p:txBody>
      </p:sp>
      <p:sp>
        <p:nvSpPr>
          <p:cNvPr id="67" name="66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8" name="67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9" name="68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0" name="69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71" name="70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51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53" name="52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54" name="53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5" name="54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Los PAC ofrecerán servicios en modalidad gratuita y con costo:</a:t>
            </a:r>
          </a:p>
        </p:txBody>
      </p:sp>
      <p:graphicFrame>
        <p:nvGraphicFramePr>
          <p:cNvPr id="51" name="50 Tabla"/>
          <p:cNvGraphicFramePr>
            <a:graphicFrameLocks noGrp="1"/>
          </p:cNvGraphicFramePr>
          <p:nvPr/>
        </p:nvGraphicFramePr>
        <p:xfrm>
          <a:off x="304801" y="1267181"/>
          <a:ext cx="8444088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821"/>
                <a:gridCol w="1478845"/>
                <a:gridCol w="15014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Característica</a:t>
                      </a:r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Servicio</a:t>
                      </a:r>
                      <a:r>
                        <a:rPr lang="es-MX" baseline="0" dirty="0" smtClean="0"/>
                        <a:t> básico (gratuito)</a:t>
                      </a:r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Servicio especializado</a:t>
                      </a:r>
                      <a:endParaRPr lang="es-MX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La factura se genera 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con r</a:t>
                      </a:r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equisitos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 de los artículos 29 y 29-A</a:t>
                      </a:r>
                      <a:endParaRPr lang="es-MX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Se incluye una </a:t>
                      </a:r>
                      <a:r>
                        <a:rPr lang="es-MX" sz="1600" dirty="0" err="1" smtClean="0">
                          <a:solidFill>
                            <a:schemeClr val="tx2"/>
                          </a:solidFill>
                        </a:rPr>
                        <a:t>Addenda</a:t>
                      </a:r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 con 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datos comerciales</a:t>
                      </a:r>
                      <a:endParaRPr lang="es-MX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Incluye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 uso de complementos para las facturas</a:t>
                      </a:r>
                      <a:endParaRPr lang="es-MX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R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epresentación impresa</a:t>
                      </a:r>
                      <a:endParaRPr lang="es-MX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</a:p>
                    <a:p>
                      <a:pPr algn="ctr"/>
                      <a:r>
                        <a:rPr lang="es-MX" sz="12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básica</a:t>
                      </a:r>
                      <a:endParaRPr lang="es-MX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</a:p>
                    <a:p>
                      <a:pPr algn="ctr"/>
                      <a:r>
                        <a:rPr lang="es-MX" sz="12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Personalizada</a:t>
                      </a:r>
                    </a:p>
                    <a:p>
                      <a:pPr algn="ctr"/>
                      <a:r>
                        <a:rPr lang="es-MX" sz="12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(logotipos, diseño, elementos adicionales)</a:t>
                      </a:r>
                      <a:endParaRPr lang="es-MX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Niveles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 de servicio (tiempos de respuesta mínimos requeridos)</a:t>
                      </a:r>
                      <a:endParaRPr lang="es-MX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Procesamientos masivos (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cientos o miles de facturas)</a:t>
                      </a:r>
                      <a:endParaRPr lang="es-MX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2"/>
                          </a:solidFill>
                        </a:rPr>
                        <a:t>Servicio</a:t>
                      </a:r>
                      <a:r>
                        <a:rPr lang="es-MX" sz="1600" baseline="0" dirty="0" smtClean="0">
                          <a:solidFill>
                            <a:schemeClr val="tx2"/>
                          </a:solidFill>
                        </a:rPr>
                        <a:t> de soporte técnico al cliente</a:t>
                      </a:r>
                      <a:endParaRPr lang="es-MX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6" name="55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7" name="56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8" name="57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9" name="58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60" name="59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8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30" name="29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31" name="30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2" name="31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grpSp>
        <p:nvGrpSpPr>
          <p:cNvPr id="13" name="16 Grupo"/>
          <p:cNvGrpSpPr/>
          <p:nvPr/>
        </p:nvGrpSpPr>
        <p:grpSpPr>
          <a:xfrm>
            <a:off x="0" y="581749"/>
            <a:ext cx="9137797" cy="2487430"/>
            <a:chOff x="0" y="3826309"/>
            <a:chExt cx="9137797" cy="2487430"/>
          </a:xfrm>
        </p:grpSpPr>
        <p:pic>
          <p:nvPicPr>
            <p:cNvPr id="14" name="Picture 6" descr="C:\Users\SACB696E\AppData\Local\Microsoft\Windows\Temporary Internet Files\Content.IE5\C1CBQ5FP\MP900408826[1]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r="33025"/>
            <a:stretch>
              <a:fillRect/>
            </a:stretch>
          </p:blipFill>
          <p:spPr bwMode="auto">
            <a:xfrm flipH="1">
              <a:off x="7465933" y="3826309"/>
              <a:ext cx="1671864" cy="2487430"/>
            </a:xfrm>
            <a:prstGeom prst="rect">
              <a:avLst/>
            </a:prstGeom>
            <a:noFill/>
          </p:spPr>
        </p:pic>
        <p:sp>
          <p:nvSpPr>
            <p:cNvPr id="15" name="14 Rectángulo"/>
            <p:cNvSpPr/>
            <p:nvPr/>
          </p:nvSpPr>
          <p:spPr>
            <a:xfrm>
              <a:off x="0" y="3826309"/>
              <a:ext cx="7465933" cy="24874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865585" y="962760"/>
            <a:ext cx="3278776" cy="17081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just">
              <a:buClr>
                <a:srgbClr val="009999"/>
              </a:buClr>
              <a:buSzPct val="80000"/>
              <a:buFont typeface="Wingdings" pitchFamily="2" charset="2"/>
              <a:buNone/>
            </a:pPr>
            <a:r>
              <a:rPr lang="es-ES" sz="2400" b="1" dirty="0">
                <a:solidFill>
                  <a:srgbClr val="1F497D"/>
                </a:solidFill>
                <a:latin typeface="+mj-lt"/>
                <a:cs typeface="Arial" charset="0"/>
              </a:rPr>
              <a:t>Datos de Verificación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RFC del </a:t>
            </a:r>
            <a:r>
              <a:rPr lang="es-ES" u="sng" kern="0" dirty="0" smtClean="0">
                <a:solidFill>
                  <a:srgbClr val="1F497D"/>
                </a:solidFill>
                <a:latin typeface="Calibri"/>
              </a:rPr>
              <a:t>emisor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RFC del </a:t>
            </a:r>
            <a:r>
              <a:rPr lang="es-ES" u="sng" kern="0" dirty="0" smtClean="0">
                <a:solidFill>
                  <a:srgbClr val="1F497D"/>
                </a:solidFill>
                <a:latin typeface="Calibri"/>
              </a:rPr>
              <a:t>receptor</a:t>
            </a:r>
          </a:p>
          <a:p>
            <a:pPr marL="342900" lvl="0" indent="-342900" algn="just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kern="0" dirty="0" smtClean="0">
                <a:solidFill>
                  <a:srgbClr val="1F497D"/>
                </a:solidFill>
                <a:latin typeface="Calibri"/>
              </a:rPr>
              <a:t>Folio fiscal (UUID)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26" y="458353"/>
            <a:ext cx="4784735" cy="592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17 Rectángulo"/>
          <p:cNvSpPr/>
          <p:nvPr/>
        </p:nvSpPr>
        <p:spPr>
          <a:xfrm>
            <a:off x="85839" y="2086811"/>
            <a:ext cx="1619290" cy="239504"/>
          </a:xfrm>
          <a:prstGeom prst="rect">
            <a:avLst/>
          </a:prstGeom>
          <a:solidFill>
            <a:schemeClr val="accent6">
              <a:lumMod val="75000"/>
              <a:alpha val="5098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Elipse"/>
          <p:cNvSpPr/>
          <p:nvPr/>
        </p:nvSpPr>
        <p:spPr bwMode="auto">
          <a:xfrm>
            <a:off x="1548540" y="1920211"/>
            <a:ext cx="280948" cy="2809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chemeClr val="bg1"/>
                </a:solidFill>
              </a:rPr>
              <a:t>2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71091" y="918128"/>
            <a:ext cx="1619290" cy="239504"/>
          </a:xfrm>
          <a:prstGeom prst="rect">
            <a:avLst/>
          </a:prstGeom>
          <a:solidFill>
            <a:schemeClr val="accent6">
              <a:lumMod val="75000"/>
              <a:alpha val="5098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Elipse"/>
          <p:cNvSpPr/>
          <p:nvPr/>
        </p:nvSpPr>
        <p:spPr bwMode="auto">
          <a:xfrm>
            <a:off x="1533792" y="987496"/>
            <a:ext cx="280948" cy="2809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chemeClr val="bg1"/>
                </a:solidFill>
              </a:rPr>
              <a:t>1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2832848" y="587532"/>
            <a:ext cx="1940361" cy="239504"/>
          </a:xfrm>
          <a:prstGeom prst="rect">
            <a:avLst/>
          </a:prstGeom>
          <a:solidFill>
            <a:schemeClr val="accent6">
              <a:lumMod val="75000"/>
              <a:alpha val="5098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Elipse"/>
          <p:cNvSpPr/>
          <p:nvPr/>
        </p:nvSpPr>
        <p:spPr bwMode="auto">
          <a:xfrm>
            <a:off x="2610432" y="420932"/>
            <a:ext cx="280948" cy="2809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200" b="1" dirty="0" smtClean="0">
                <a:solidFill>
                  <a:schemeClr val="bg1"/>
                </a:solidFill>
              </a:rPr>
              <a:t>3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85839" y="4701813"/>
            <a:ext cx="2567457" cy="376139"/>
          </a:xfrm>
          <a:prstGeom prst="rect">
            <a:avLst/>
          </a:prstGeom>
          <a:solidFill>
            <a:schemeClr val="accent6">
              <a:lumMod val="75000"/>
              <a:alpha val="5098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Rectángulo"/>
          <p:cNvSpPr/>
          <p:nvPr/>
        </p:nvSpPr>
        <p:spPr>
          <a:xfrm>
            <a:off x="1133016" y="5136944"/>
            <a:ext cx="2096882" cy="614927"/>
          </a:xfrm>
          <a:prstGeom prst="rect">
            <a:avLst/>
          </a:prstGeom>
          <a:solidFill>
            <a:schemeClr val="accent6">
              <a:lumMod val="75000"/>
              <a:alpha val="5098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4" name="33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5" name="34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6" name="35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37" name="36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  <p:sp>
        <p:nvSpPr>
          <p:cNvPr id="40" name="39 Flecha curvada hacia la derecha"/>
          <p:cNvSpPr/>
          <p:nvPr/>
        </p:nvSpPr>
        <p:spPr bwMode="auto">
          <a:xfrm rot="7736615">
            <a:off x="4756681" y="2326897"/>
            <a:ext cx="2245815" cy="3204859"/>
          </a:xfrm>
          <a:prstGeom prst="curvedRightArrow">
            <a:avLst>
              <a:gd name="adj1" fmla="val 25000"/>
              <a:gd name="adj2" fmla="val 78672"/>
              <a:gd name="adj3" fmla="val 2500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41" name="40 Imagen" descr="asus-eee-pc-1201n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3553" y="4744396"/>
            <a:ext cx="2294427" cy="2004377"/>
          </a:xfrm>
          <a:prstGeom prst="rect">
            <a:avLst/>
          </a:prstGeom>
        </p:spPr>
      </p:pic>
      <p:pic>
        <p:nvPicPr>
          <p:cNvPr id="42" name="41 Imagen" descr="doc_xml_ic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26528" y="4210630"/>
            <a:ext cx="1517887" cy="1586913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12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14" name="13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5" name="14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7" name="16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8" name="17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9" name="18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" name="19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21" name="20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  <p:sp>
        <p:nvSpPr>
          <p:cNvPr id="22" name="21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Representación impresa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282222" y="1038576"/>
            <a:ext cx="861342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s-MX" sz="1900" b="1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Requisitos:</a:t>
            </a:r>
          </a:p>
          <a:p>
            <a:pPr marL="457200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Sello digital del SAT y del emisor.</a:t>
            </a:r>
          </a:p>
          <a:p>
            <a:pPr marL="457200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Número de serie del CSD del emisor y del SAT.</a:t>
            </a:r>
          </a:p>
          <a:p>
            <a:pPr marL="457200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La leyenda “Este documento es una representación impresa de un CFDI”.</a:t>
            </a:r>
          </a:p>
          <a:p>
            <a:pPr marL="457200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Código de barras (rubro II.E del Anexo 20.)</a:t>
            </a:r>
          </a:p>
          <a:p>
            <a:pPr marL="457200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s-MX" sz="1900" b="1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Código de barras bidimensional contiene:</a:t>
            </a:r>
          </a:p>
          <a:p>
            <a:pPr marL="3657600" lvl="7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RFC del emisor.</a:t>
            </a:r>
          </a:p>
          <a:p>
            <a:pPr marL="3657600" lvl="7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RFC del receptor.</a:t>
            </a:r>
          </a:p>
          <a:p>
            <a:pPr marL="3657600" lvl="7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Total del comprobante</a:t>
            </a:r>
          </a:p>
          <a:p>
            <a:pPr marL="3657600" lvl="7" indent="-457200" algn="just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s-MX" sz="1900" dirty="0" smtClean="0">
                <a:solidFill>
                  <a:schemeClr val="tx2"/>
                </a:solidFill>
                <a:latin typeface="+mn-lt"/>
                <a:cs typeface="Calibri" pitchFamily="34" charset="0"/>
              </a:rPr>
              <a:t>UUID del comprobante (Folio fiscal)</a:t>
            </a:r>
          </a:p>
        </p:txBody>
      </p:sp>
      <p:pic>
        <p:nvPicPr>
          <p:cNvPr id="24" name="0 Ima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695" y="4339363"/>
            <a:ext cx="15557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2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64" name="63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65" name="64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6" name="6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4" name="13 Flecha doblada"/>
          <p:cNvSpPr/>
          <p:nvPr/>
        </p:nvSpPr>
        <p:spPr>
          <a:xfrm flipH="1">
            <a:off x="3066076" y="2520013"/>
            <a:ext cx="5550302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5" name="14 Flecha doblada"/>
          <p:cNvSpPr/>
          <p:nvPr/>
        </p:nvSpPr>
        <p:spPr>
          <a:xfrm>
            <a:off x="56810" y="2507537"/>
            <a:ext cx="2954815" cy="2659029"/>
          </a:xfrm>
          <a:prstGeom prst="bentArrow">
            <a:avLst>
              <a:gd name="adj1" fmla="val 34677"/>
              <a:gd name="adj2" fmla="val 26275"/>
              <a:gd name="adj3" fmla="val 0"/>
              <a:gd name="adj4" fmla="val 85967"/>
            </a:avLst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 bwMode="auto">
          <a:xfrm>
            <a:off x="56109" y="4540046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7" name="55 Pentágono"/>
          <p:cNvSpPr>
            <a:spLocks noChangeArrowheads="1"/>
          </p:cNvSpPr>
          <p:nvPr/>
        </p:nvSpPr>
        <p:spPr bwMode="auto">
          <a:xfrm>
            <a:off x="541337" y="1327817"/>
            <a:ext cx="1714500" cy="164306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8" name="71 Cheurón"/>
          <p:cNvSpPr>
            <a:spLocks noChangeArrowheads="1"/>
          </p:cNvSpPr>
          <p:nvPr/>
        </p:nvSpPr>
        <p:spPr bwMode="auto">
          <a:xfrm>
            <a:off x="6826471" y="1327817"/>
            <a:ext cx="2042502" cy="1643062"/>
          </a:xfrm>
          <a:prstGeom prst="chevron">
            <a:avLst>
              <a:gd name="adj" fmla="val 26582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rgbClr val="000000"/>
              </a:solidFill>
            </a:endParaRPr>
          </a:p>
        </p:txBody>
      </p:sp>
      <p:sp>
        <p:nvSpPr>
          <p:cNvPr id="19" name="65 Cheurón"/>
          <p:cNvSpPr>
            <a:spLocks noChangeArrowheads="1"/>
          </p:cNvSpPr>
          <p:nvPr/>
        </p:nvSpPr>
        <p:spPr bwMode="auto">
          <a:xfrm>
            <a:off x="4468825" y="1327817"/>
            <a:ext cx="2393511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20" name="59 Cheurón"/>
          <p:cNvSpPr>
            <a:spLocks noChangeArrowheads="1"/>
          </p:cNvSpPr>
          <p:nvPr/>
        </p:nvSpPr>
        <p:spPr bwMode="auto">
          <a:xfrm>
            <a:off x="2159699" y="1327817"/>
            <a:ext cx="2370505" cy="1643062"/>
          </a:xfrm>
          <a:prstGeom prst="chevron">
            <a:avLst>
              <a:gd name="adj" fmla="val 2657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218154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22" name="21 Elipse"/>
          <p:cNvSpPr/>
          <p:nvPr/>
        </p:nvSpPr>
        <p:spPr>
          <a:xfrm>
            <a:off x="4520795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3</a:t>
            </a:r>
          </a:p>
        </p:txBody>
      </p:sp>
      <p:sp>
        <p:nvSpPr>
          <p:cNvPr id="23" name="22 Elipse"/>
          <p:cNvSpPr/>
          <p:nvPr/>
        </p:nvSpPr>
        <p:spPr>
          <a:xfrm>
            <a:off x="6678569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4</a:t>
            </a:r>
          </a:p>
        </p:txBody>
      </p:sp>
      <p:sp>
        <p:nvSpPr>
          <p:cNvPr id="24" name="23 Elipse"/>
          <p:cNvSpPr/>
          <p:nvPr/>
        </p:nvSpPr>
        <p:spPr>
          <a:xfrm>
            <a:off x="189768" y="1697199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957517" y="1786221"/>
            <a:ext cx="1180994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Recibe o genera el XML de  su cliente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2934846" y="1773629"/>
            <a:ext cx="13498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Verifica vigencia del CSD y requisitos fiscales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Text Box 34"/>
          <p:cNvSpPr txBox="1">
            <a:spLocks noChangeArrowheads="1"/>
          </p:cNvSpPr>
          <p:nvPr/>
        </p:nvSpPr>
        <p:spPr bwMode="auto">
          <a:xfrm>
            <a:off x="5345592" y="1662840"/>
            <a:ext cx="148537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Certifica el XML con el sello proporcionado por el SAT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Text Box 34"/>
          <p:cNvSpPr txBox="1">
            <a:spLocks noChangeArrowheads="1"/>
          </p:cNvSpPr>
          <p:nvPr/>
        </p:nvSpPr>
        <p:spPr bwMode="auto">
          <a:xfrm>
            <a:off x="7470188" y="1795948"/>
            <a:ext cx="114619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Envía Factura certificada al cliente (y una copia al SAT)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3" name="89 Grupo"/>
          <p:cNvGrpSpPr>
            <a:grpSpLocks/>
          </p:cNvGrpSpPr>
          <p:nvPr/>
        </p:nvGrpSpPr>
        <p:grpSpPr bwMode="auto">
          <a:xfrm>
            <a:off x="679782" y="2729204"/>
            <a:ext cx="1071561" cy="928688"/>
            <a:chOff x="4500563" y="1357322"/>
            <a:chExt cx="1071569" cy="928695"/>
          </a:xfrm>
        </p:grpSpPr>
        <p:sp>
          <p:nvSpPr>
            <p:cNvPr id="30" name="29 Rectángulo redondeado"/>
            <p:cNvSpPr/>
            <p:nvPr/>
          </p:nvSpPr>
          <p:spPr bwMode="auto">
            <a:xfrm>
              <a:off x="4572000" y="1357322"/>
              <a:ext cx="928694" cy="928695"/>
            </a:xfrm>
            <a:prstGeom prst="roundRect">
              <a:avLst>
                <a:gd name="adj" fmla="val 6853"/>
              </a:avLst>
            </a:prstGeom>
            <a:solidFill>
              <a:schemeClr val="tx2">
                <a:lumMod val="20000"/>
                <a:lumOff val="80000"/>
                <a:alpha val="7490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31" name="30 Rectángulo"/>
            <p:cNvSpPr/>
            <p:nvPr/>
          </p:nvSpPr>
          <p:spPr bwMode="auto">
            <a:xfrm>
              <a:off x="4500563" y="1368611"/>
              <a:ext cx="1071569" cy="35719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algn="ctr">
                <a:defRPr/>
              </a:pPr>
              <a:r>
                <a:rPr lang="es-MX" sz="1500" b="1" dirty="0" smtClean="0">
                  <a:solidFill>
                    <a:schemeClr val="tx2"/>
                  </a:solidFill>
                  <a:latin typeface="+mj-lt"/>
                  <a:cs typeface="+mn-cs"/>
                </a:rPr>
                <a:t>SAT</a:t>
              </a:r>
              <a:endParaRPr lang="es-MX" sz="1500" b="1" dirty="0">
                <a:solidFill>
                  <a:schemeClr val="tx2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32" name="31 Rectángulo redondeado"/>
          <p:cNvSpPr/>
          <p:nvPr/>
        </p:nvSpPr>
        <p:spPr bwMode="auto">
          <a:xfrm>
            <a:off x="2726219" y="2731239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33" name="32 Rectángulo"/>
          <p:cNvSpPr/>
          <p:nvPr/>
        </p:nvSpPr>
        <p:spPr bwMode="auto">
          <a:xfrm>
            <a:off x="2658162" y="2680322"/>
            <a:ext cx="996746" cy="403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n-lt"/>
              </a:rPr>
              <a:t>Anexo 20</a:t>
            </a:r>
          </a:p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n-lt"/>
                <a:cs typeface="+mn-cs"/>
              </a:rPr>
              <a:t>CFF - RMF</a:t>
            </a:r>
            <a:endParaRPr lang="es-MX" sz="1500" b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34" name="33 Rectángulo redondeado"/>
          <p:cNvSpPr/>
          <p:nvPr/>
        </p:nvSpPr>
        <p:spPr bwMode="auto">
          <a:xfrm>
            <a:off x="5010348" y="272869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35" name="34 Rectángulo"/>
          <p:cNvSpPr/>
          <p:nvPr/>
        </p:nvSpPr>
        <p:spPr bwMode="auto">
          <a:xfrm>
            <a:off x="5010348" y="2755508"/>
            <a:ext cx="928688" cy="311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500" b="1" dirty="0" smtClean="0">
                <a:solidFill>
                  <a:schemeClr val="tx2"/>
                </a:solidFill>
                <a:latin typeface="+mj-lt"/>
                <a:cs typeface="+mn-cs"/>
              </a:rPr>
              <a:t>CSD</a:t>
            </a:r>
            <a:endParaRPr lang="es-MX" sz="15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37" name="36 Rectángulo"/>
          <p:cNvSpPr/>
          <p:nvPr/>
        </p:nvSpPr>
        <p:spPr bwMode="auto">
          <a:xfrm>
            <a:off x="103417" y="4558285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PAC</a:t>
            </a:r>
          </a:p>
        </p:txBody>
      </p:sp>
      <p:sp>
        <p:nvSpPr>
          <p:cNvPr id="50" name="49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indent="-457200" defTabSz="914400"/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hacer el PAC para certificar estos comprobantes en 2011?</a:t>
            </a:r>
          </a:p>
        </p:txBody>
      </p:sp>
      <p:pic>
        <p:nvPicPr>
          <p:cNvPr id="52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302052" y="3007103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47026" y="3134347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56 Imagen" descr="doc_xml_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5519" y="3165699"/>
            <a:ext cx="776758" cy="812081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58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336767" y="2938470"/>
            <a:ext cx="898582" cy="89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6" descr="Base de datos proceso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64130" y="3063981"/>
            <a:ext cx="644741" cy="73599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67" name="66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8" name="67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9" name="68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0" name="69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71" name="70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  <p:sp>
        <p:nvSpPr>
          <p:cNvPr id="63" name="62 Rectángulo redondeado"/>
          <p:cNvSpPr/>
          <p:nvPr/>
        </p:nvSpPr>
        <p:spPr>
          <a:xfrm>
            <a:off x="3964" y="4821046"/>
            <a:ext cx="1377036" cy="1324729"/>
          </a:xfrm>
          <a:prstGeom prst="roundRect">
            <a:avLst>
              <a:gd name="adj" fmla="val 10000"/>
            </a:avLst>
          </a:prstGeom>
          <a:blipFill rotWithShape="0"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2" name="71 Rectángulo redondeado"/>
          <p:cNvSpPr/>
          <p:nvPr/>
        </p:nvSpPr>
        <p:spPr bwMode="auto">
          <a:xfrm>
            <a:off x="7205111" y="4514646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73" name="72 Elipse"/>
          <p:cNvSpPr/>
          <p:nvPr/>
        </p:nvSpPr>
        <p:spPr bwMode="auto">
          <a:xfrm flipH="1">
            <a:off x="6900536" y="4831335"/>
            <a:ext cx="1282475" cy="1284448"/>
          </a:xfrm>
          <a:prstGeom prst="ellipse">
            <a:avLst/>
          </a:prstGeom>
          <a:blipFill rotWithShape="0">
            <a:blip r:embed="rId7" cstate="print"/>
            <a:stretch>
              <a:fillRect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4" name="73 Rectángulo"/>
          <p:cNvSpPr/>
          <p:nvPr/>
        </p:nvSpPr>
        <p:spPr bwMode="auto">
          <a:xfrm>
            <a:off x="7214319" y="4532885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Emisor</a:t>
            </a:r>
          </a:p>
        </p:txBody>
      </p:sp>
      <p:pic>
        <p:nvPicPr>
          <p:cNvPr id="76" name="Picture 2" descr="C:\Users\SACB696E\AppData\Local\Microsoft\Windows\Temporary Internet Files\Content.IE5\IW1709RT\MC900431629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2383319" y="3183989"/>
            <a:ext cx="775538" cy="775538"/>
          </a:xfrm>
          <a:prstGeom prst="rect">
            <a:avLst/>
          </a:prstGeom>
          <a:noFill/>
        </p:spPr>
      </p:pic>
      <p:pic>
        <p:nvPicPr>
          <p:cNvPr id="77" name="76 Imagen" descr="doc_xml_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3162" y="2970879"/>
            <a:ext cx="1102276" cy="1152402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78" name="77 Imagen" descr="doc_xml_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2127" y="3164671"/>
            <a:ext cx="728168" cy="761281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60" name="Picture 14" descr="Llav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3952" y="3108703"/>
            <a:ext cx="635754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85 Rectángulo redondeado"/>
          <p:cNvSpPr/>
          <p:nvPr/>
        </p:nvSpPr>
        <p:spPr bwMode="auto">
          <a:xfrm>
            <a:off x="8206104" y="4521807"/>
            <a:ext cx="928688" cy="928688"/>
          </a:xfrm>
          <a:prstGeom prst="roundRect">
            <a:avLst>
              <a:gd name="adj" fmla="val 6853"/>
            </a:avLst>
          </a:prstGeom>
          <a:solidFill>
            <a:schemeClr val="tx2">
              <a:lumMod val="20000"/>
              <a:lumOff val="80000"/>
              <a:alpha val="74902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87" name="86 Rectángulo"/>
          <p:cNvSpPr/>
          <p:nvPr/>
        </p:nvSpPr>
        <p:spPr bwMode="auto">
          <a:xfrm>
            <a:off x="8215312" y="4540046"/>
            <a:ext cx="928688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endParaRPr lang="es-MX" b="1" dirty="0" smtClean="0">
              <a:solidFill>
                <a:schemeClr val="tx2"/>
              </a:solidFill>
              <a:latin typeface="+mj-lt"/>
              <a:cs typeface="+mn-cs"/>
            </a:endParaRPr>
          </a:p>
        </p:txBody>
      </p:sp>
      <p:pic>
        <p:nvPicPr>
          <p:cNvPr id="85" name="Picture 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60777" y="4594088"/>
            <a:ext cx="842163" cy="75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78 Imagen" descr="doc_xml_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63101" y="3620617"/>
            <a:ext cx="994158" cy="1039367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80" name="Picture 14" descr="Llav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3567" y="3670744"/>
            <a:ext cx="607210" cy="61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16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18" name="17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9" name="18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612754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información obtiene el SAT?</a:t>
            </a: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304801" y="1324317"/>
          <a:ext cx="8444088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821"/>
                <a:gridCol w="1478845"/>
                <a:gridCol w="15014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Dato</a:t>
                      </a:r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2010</a:t>
                      </a:r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2011</a:t>
                      </a:r>
                      <a:endParaRPr lang="es-MX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solidFill>
                            <a:schemeClr val="tx2"/>
                          </a:solidFill>
                        </a:rPr>
                        <a:t>Datos del emisor</a:t>
                      </a:r>
                      <a:endParaRPr lang="es-MX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Sólo el RFC</a:t>
                      </a:r>
                      <a:endParaRPr lang="es-MX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solidFill>
                            <a:schemeClr val="tx2"/>
                          </a:solidFill>
                        </a:rPr>
                        <a:t>Datos</a:t>
                      </a:r>
                      <a:r>
                        <a:rPr lang="es-MX" sz="1800" baseline="0" dirty="0" smtClean="0">
                          <a:solidFill>
                            <a:schemeClr val="tx2"/>
                          </a:solidFill>
                        </a:rPr>
                        <a:t> del receptor</a:t>
                      </a:r>
                      <a:endParaRPr lang="es-MX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Sólo el RFC</a:t>
                      </a:r>
                      <a:endParaRPr kumimoji="0" lang="es-MX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solidFill>
                            <a:schemeClr val="tx2"/>
                          </a:solidFill>
                        </a:rPr>
                        <a:t>Datos</a:t>
                      </a:r>
                      <a:r>
                        <a:rPr lang="es-MX" sz="1800" baseline="0" dirty="0" smtClean="0">
                          <a:solidFill>
                            <a:schemeClr val="tx2"/>
                          </a:solidFill>
                        </a:rPr>
                        <a:t> de la factura y del pago</a:t>
                      </a:r>
                      <a:endParaRPr lang="es-MX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Folio, fecha y efecto</a:t>
                      </a:r>
                      <a:endParaRPr kumimoji="0" lang="es-MX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solidFill>
                            <a:schemeClr val="tx2"/>
                          </a:solidFill>
                        </a:rPr>
                        <a:t>Detalle de conceptos facturados</a:t>
                      </a:r>
                      <a:endParaRPr lang="es-MX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 2"/>
                        </a:rPr>
                        <a:t></a:t>
                      </a:r>
                      <a:endParaRPr lang="es-MX" sz="240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solidFill>
                            <a:schemeClr val="tx2"/>
                          </a:solidFill>
                        </a:rPr>
                        <a:t>Impuestos</a:t>
                      </a:r>
                      <a:endParaRPr lang="es-MX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Sólo IVA trasladado</a:t>
                      </a:r>
                      <a:endParaRPr kumimoji="0" lang="es-MX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solidFill>
                            <a:schemeClr val="tx2"/>
                          </a:solidFill>
                        </a:rPr>
                        <a:t>Monto</a:t>
                      </a:r>
                      <a:r>
                        <a:rPr lang="es-MX" sz="1800" baseline="0" dirty="0" smtClean="0">
                          <a:solidFill>
                            <a:schemeClr val="tx2"/>
                          </a:solidFill>
                        </a:rPr>
                        <a:t> total</a:t>
                      </a:r>
                      <a:endParaRPr lang="es-MX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2"/>
                          </a:solidFill>
                          <a:sym typeface="Wingdings"/>
                        </a:rPr>
                        <a:t></a:t>
                      </a:r>
                      <a:endParaRPr lang="es-MX" sz="2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14 Rectángulo"/>
          <p:cNvSpPr/>
          <p:nvPr/>
        </p:nvSpPr>
        <p:spPr bwMode="auto">
          <a:xfrm>
            <a:off x="-28573" y="4656117"/>
            <a:ext cx="9144000" cy="5048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1900" b="1" dirty="0" smtClean="0">
                <a:solidFill>
                  <a:schemeClr val="tx2"/>
                </a:solidFill>
                <a:latin typeface="+mn-lt"/>
              </a:rPr>
              <a:t>¿Qué información NO obtiene el SAT?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689875" y="5203826"/>
            <a:ext cx="7225110" cy="8386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00113" lvl="1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Toda información de carácter no fiscal</a:t>
            </a:r>
          </a:p>
          <a:p>
            <a:pPr marL="722313" lvl="2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Incluida en la </a:t>
            </a:r>
            <a:r>
              <a:rPr lang="es-MX" sz="1900" b="1" i="1" kern="0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Addenda</a:t>
            </a:r>
            <a:endParaRPr lang="es-MX" sz="1900" b="1" i="1" kern="0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" name="20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2" name="21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3" name="22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4" name="23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25" name="24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200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202" name="201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203" name="202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04" name="203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Contraste: 2010 VS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112" name="111 Flecha curvada hacia abajo"/>
          <p:cNvSpPr/>
          <p:nvPr/>
        </p:nvSpPr>
        <p:spPr>
          <a:xfrm>
            <a:off x="4828470" y="3413119"/>
            <a:ext cx="3300829" cy="576265"/>
          </a:xfrm>
          <a:prstGeom prst="curvedDownArrow">
            <a:avLst>
              <a:gd name="adj1" fmla="val 58450"/>
              <a:gd name="adj2" fmla="val 115875"/>
              <a:gd name="adj3" fmla="val 55842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13" name="112 Rectángulo redondeado"/>
          <p:cNvSpPr/>
          <p:nvPr/>
        </p:nvSpPr>
        <p:spPr bwMode="auto">
          <a:xfrm>
            <a:off x="1422048" y="2425167"/>
            <a:ext cx="928687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Solicita Firma Electrónica</a:t>
            </a:r>
          </a:p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Avanzada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(FIEL)</a:t>
            </a:r>
          </a:p>
        </p:txBody>
      </p:sp>
      <p:grpSp>
        <p:nvGrpSpPr>
          <p:cNvPr id="114" name="37 Grupo"/>
          <p:cNvGrpSpPr>
            <a:grpSpLocks/>
          </p:cNvGrpSpPr>
          <p:nvPr/>
        </p:nvGrpSpPr>
        <p:grpSpPr bwMode="auto">
          <a:xfrm>
            <a:off x="1376362" y="1312330"/>
            <a:ext cx="1109663" cy="1143000"/>
            <a:chOff x="1247742" y="3000372"/>
            <a:chExt cx="1109680" cy="1143008"/>
          </a:xfrm>
        </p:grpSpPr>
        <p:sp>
          <p:nvSpPr>
            <p:cNvPr id="115" name="114 Rectángulo redondeado"/>
            <p:cNvSpPr/>
            <p:nvPr/>
          </p:nvSpPr>
          <p:spPr bwMode="auto">
            <a:xfrm>
              <a:off x="1357282" y="3000372"/>
              <a:ext cx="928701" cy="928695"/>
            </a:xfrm>
            <a:prstGeom prst="roundRect">
              <a:avLst>
                <a:gd name="adj" fmla="val 6853"/>
              </a:avLst>
            </a:prstGeom>
            <a:solidFill>
              <a:srgbClr val="DAEDEF">
                <a:alpha val="7490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pic>
          <p:nvPicPr>
            <p:cNvPr id="116" name="19 Imagen" descr="Network.png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247742" y="3366262"/>
              <a:ext cx="752490" cy="777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14" descr="Llav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21658" y="3357562"/>
              <a:ext cx="635764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" name="117 Rectángulo"/>
            <p:cNvSpPr/>
            <p:nvPr/>
          </p:nvSpPr>
          <p:spPr bwMode="auto">
            <a:xfrm>
              <a:off x="1492752" y="3011661"/>
              <a:ext cx="620373" cy="35717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s-MX" b="1" dirty="0">
                  <a:solidFill>
                    <a:schemeClr val="tx2"/>
                  </a:solidFill>
                  <a:latin typeface="+mj-lt"/>
                  <a:cs typeface="+mn-cs"/>
                </a:rPr>
                <a:t>FIEL</a:t>
              </a:r>
            </a:p>
          </p:txBody>
        </p:sp>
      </p:grpSp>
      <p:sp>
        <p:nvSpPr>
          <p:cNvPr id="119" name="118 Elipse"/>
          <p:cNvSpPr/>
          <p:nvPr/>
        </p:nvSpPr>
        <p:spPr bwMode="auto">
          <a:xfrm>
            <a:off x="1700212" y="955143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grpSp>
        <p:nvGrpSpPr>
          <p:cNvPr id="120" name="191 Grupo"/>
          <p:cNvGrpSpPr>
            <a:grpSpLocks/>
          </p:cNvGrpSpPr>
          <p:nvPr/>
        </p:nvGrpSpPr>
        <p:grpSpPr bwMode="auto">
          <a:xfrm>
            <a:off x="6272208" y="1312330"/>
            <a:ext cx="928688" cy="928688"/>
            <a:chOff x="7929586" y="1428736"/>
            <a:chExt cx="928694" cy="928718"/>
          </a:xfrm>
        </p:grpSpPr>
        <p:sp>
          <p:nvSpPr>
            <p:cNvPr id="121" name="120 Rectángulo redondeado"/>
            <p:cNvSpPr/>
            <p:nvPr/>
          </p:nvSpPr>
          <p:spPr bwMode="auto">
            <a:xfrm>
              <a:off x="7929586" y="1428736"/>
              <a:ext cx="928694" cy="928718"/>
            </a:xfrm>
            <a:prstGeom prst="roundRect">
              <a:avLst>
                <a:gd name="adj" fmla="val 6853"/>
              </a:avLst>
            </a:prstGeom>
            <a:solidFill>
              <a:srgbClr val="DAEDEF">
                <a:alpha val="7490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22" name="121 Rectángulo"/>
            <p:cNvSpPr/>
            <p:nvPr/>
          </p:nvSpPr>
          <p:spPr bwMode="auto">
            <a:xfrm>
              <a:off x="8001028" y="1500176"/>
              <a:ext cx="788992" cy="2857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r>
                <a:rPr lang="es-MX" b="1" dirty="0">
                  <a:solidFill>
                    <a:schemeClr val="tx2"/>
                  </a:solidFill>
                  <a:latin typeface="+mj-lt"/>
                  <a:cs typeface="+mn-cs"/>
                </a:rPr>
                <a:t>Cliente</a:t>
              </a:r>
            </a:p>
          </p:txBody>
        </p:sp>
      </p:grpSp>
      <p:sp>
        <p:nvSpPr>
          <p:cNvPr id="123" name="122 Elipse"/>
          <p:cNvSpPr/>
          <p:nvPr/>
        </p:nvSpPr>
        <p:spPr bwMode="auto">
          <a:xfrm>
            <a:off x="6494110" y="955143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124" name="123 Rectángulo redondeado"/>
          <p:cNvSpPr/>
          <p:nvPr/>
        </p:nvSpPr>
        <p:spPr bwMode="auto">
          <a:xfrm>
            <a:off x="2963688" y="2425167"/>
            <a:ext cx="1221844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Solicita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Certificado de Sello Digital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y Folios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125" name="124 Rectángulo redondeado"/>
          <p:cNvSpPr/>
          <p:nvPr/>
        </p:nvSpPr>
        <p:spPr bwMode="auto">
          <a:xfrm>
            <a:off x="2976562" y="1312330"/>
            <a:ext cx="928688" cy="928688"/>
          </a:xfrm>
          <a:prstGeom prst="roundRect">
            <a:avLst>
              <a:gd name="adj" fmla="val 6853"/>
            </a:avLst>
          </a:prstGeom>
          <a:solidFill>
            <a:srgbClr val="DAEDEF">
              <a:alpha val="7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126" name="Picture 26" descr="Base de datos proceso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414704" y="1740943"/>
            <a:ext cx="563222" cy="642942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27" name="126 Rectángulo"/>
          <p:cNvSpPr/>
          <p:nvPr/>
        </p:nvSpPr>
        <p:spPr bwMode="auto">
          <a:xfrm>
            <a:off x="2809345" y="1312331"/>
            <a:ext cx="1285876" cy="3952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s-MX" sz="1600" b="1" dirty="0" smtClean="0">
                <a:solidFill>
                  <a:schemeClr val="tx2"/>
                </a:solidFill>
                <a:latin typeface="+mj-lt"/>
                <a:cs typeface="+mn-cs"/>
              </a:rPr>
              <a:t>Sellos </a:t>
            </a:r>
            <a:r>
              <a:rPr lang="es-MX" sz="1600" b="1" dirty="0">
                <a:solidFill>
                  <a:schemeClr val="tx2"/>
                </a:solidFill>
                <a:latin typeface="+mj-lt"/>
                <a:cs typeface="+mn-cs"/>
              </a:rPr>
              <a:t>y Folios</a:t>
            </a:r>
          </a:p>
        </p:txBody>
      </p:sp>
      <p:pic>
        <p:nvPicPr>
          <p:cNvPr id="128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4650" y="188383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" name="128 Elipse"/>
          <p:cNvSpPr/>
          <p:nvPr/>
        </p:nvSpPr>
        <p:spPr bwMode="auto">
          <a:xfrm>
            <a:off x="3190875" y="955143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130" name="129 Rectángulo redondeado"/>
          <p:cNvSpPr/>
          <p:nvPr/>
        </p:nvSpPr>
        <p:spPr bwMode="auto">
          <a:xfrm>
            <a:off x="4557712" y="1286930"/>
            <a:ext cx="928688" cy="928688"/>
          </a:xfrm>
          <a:prstGeom prst="roundRect">
            <a:avLst>
              <a:gd name="adj" fmla="val 6853"/>
            </a:avLst>
          </a:prstGeom>
          <a:solidFill>
            <a:srgbClr val="DAEDEF">
              <a:alpha val="7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31" name="130 Elipse"/>
          <p:cNvSpPr/>
          <p:nvPr/>
        </p:nvSpPr>
        <p:spPr bwMode="auto">
          <a:xfrm>
            <a:off x="4772025" y="929743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132" name="131 Flecha abajo"/>
          <p:cNvSpPr/>
          <p:nvPr/>
        </p:nvSpPr>
        <p:spPr bwMode="auto">
          <a:xfrm rot="5400000" flipV="1">
            <a:off x="3914775" y="1526642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33" name="132 Rectángulo redondeado"/>
          <p:cNvSpPr/>
          <p:nvPr/>
        </p:nvSpPr>
        <p:spPr bwMode="auto">
          <a:xfrm>
            <a:off x="6234642" y="2462737"/>
            <a:ext cx="1357312" cy="714374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Entrega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factura electrónica </a:t>
            </a:r>
            <a:r>
              <a:rPr lang="es-MX" sz="1100" dirty="0" smtClean="0">
                <a:solidFill>
                  <a:schemeClr val="tx2"/>
                </a:solidFill>
                <a:latin typeface="+mj-lt"/>
                <a:cs typeface="+mn-cs"/>
              </a:rPr>
              <a:t>(opcionalmente representación impresa)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134" name="133 Flecha abajo"/>
          <p:cNvSpPr/>
          <p:nvPr/>
        </p:nvSpPr>
        <p:spPr bwMode="auto">
          <a:xfrm rot="5400000" flipV="1">
            <a:off x="5629275" y="1526642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35" name="134 Flecha abajo"/>
          <p:cNvSpPr/>
          <p:nvPr/>
        </p:nvSpPr>
        <p:spPr bwMode="auto">
          <a:xfrm rot="5400000" flipV="1">
            <a:off x="2343150" y="1526642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36" name="135 Rectángulo redondeado"/>
          <p:cNvSpPr/>
          <p:nvPr/>
        </p:nvSpPr>
        <p:spPr bwMode="auto">
          <a:xfrm>
            <a:off x="4557891" y="2439802"/>
            <a:ext cx="1143000" cy="428625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De acuerdo a estándar tecnológico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pic>
        <p:nvPicPr>
          <p:cNvPr id="137" name="136 Imagen" descr="doc_xml_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06207" y="1669505"/>
            <a:ext cx="751637" cy="785818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138" name="137 Imagen" descr="factu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29217" y="2098133"/>
            <a:ext cx="285752" cy="352989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pic>
        <p:nvPicPr>
          <p:cNvPr id="139" name="138 Imagen" descr="doc_xml_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00786" y="1669505"/>
            <a:ext cx="751637" cy="785818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140" name="139 Imagen" descr="factu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23796" y="2098133"/>
            <a:ext cx="285752" cy="352989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sp>
        <p:nvSpPr>
          <p:cNvPr id="141" name="140 Rectángulo redondeado"/>
          <p:cNvSpPr/>
          <p:nvPr/>
        </p:nvSpPr>
        <p:spPr bwMode="auto">
          <a:xfrm>
            <a:off x="7843837" y="1312330"/>
            <a:ext cx="928688" cy="928688"/>
          </a:xfrm>
          <a:prstGeom prst="roundRect">
            <a:avLst>
              <a:gd name="adj" fmla="val 6853"/>
            </a:avLst>
          </a:prstGeom>
          <a:solidFill>
            <a:srgbClr val="DAEDEF">
              <a:alpha val="7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42" name="141 Rectángulo redondeado"/>
          <p:cNvSpPr/>
          <p:nvPr/>
        </p:nvSpPr>
        <p:spPr bwMode="auto">
          <a:xfrm>
            <a:off x="7809971" y="2346144"/>
            <a:ext cx="1214438" cy="601663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Envía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reporte electrónico mensual de facturas emitidas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143" name="142 Flecha abajo"/>
          <p:cNvSpPr/>
          <p:nvPr/>
        </p:nvSpPr>
        <p:spPr bwMode="auto">
          <a:xfrm rot="5400000" flipV="1">
            <a:off x="7272338" y="1526642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144" name="143 Imagen" descr="01010101.jpg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15298" y="1312315"/>
            <a:ext cx="785818" cy="928694"/>
          </a:xfrm>
          <a:prstGeom prst="rect">
            <a:avLst/>
          </a:prstGeom>
        </p:spPr>
      </p:pic>
      <p:sp>
        <p:nvSpPr>
          <p:cNvPr id="145" name="144 Rectángulo"/>
          <p:cNvSpPr/>
          <p:nvPr/>
        </p:nvSpPr>
        <p:spPr bwMode="auto">
          <a:xfrm>
            <a:off x="7922860" y="1349901"/>
            <a:ext cx="800834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s-MX" b="1" dirty="0">
                <a:solidFill>
                  <a:schemeClr val="tx2"/>
                </a:solidFill>
                <a:latin typeface="+mj-lt"/>
                <a:cs typeface="+mn-cs"/>
              </a:rPr>
              <a:t>Reporte</a:t>
            </a:r>
          </a:p>
        </p:txBody>
      </p:sp>
      <p:pic>
        <p:nvPicPr>
          <p:cNvPr id="146" name="Picture 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94650" y="1598080"/>
            <a:ext cx="635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146 Elipse"/>
          <p:cNvSpPr/>
          <p:nvPr/>
        </p:nvSpPr>
        <p:spPr bwMode="auto">
          <a:xfrm>
            <a:off x="8054446" y="955143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</a:p>
        </p:txBody>
      </p:sp>
      <p:grpSp>
        <p:nvGrpSpPr>
          <p:cNvPr id="148" name="37 Grupo"/>
          <p:cNvGrpSpPr>
            <a:grpSpLocks/>
          </p:cNvGrpSpPr>
          <p:nvPr/>
        </p:nvGrpSpPr>
        <p:grpSpPr bwMode="auto">
          <a:xfrm>
            <a:off x="1376362" y="4086925"/>
            <a:ext cx="1109663" cy="1143000"/>
            <a:chOff x="1247742" y="3000372"/>
            <a:chExt cx="1109680" cy="1143008"/>
          </a:xfrm>
        </p:grpSpPr>
        <p:sp>
          <p:nvSpPr>
            <p:cNvPr id="149" name="148 Rectángulo redondeado"/>
            <p:cNvSpPr/>
            <p:nvPr/>
          </p:nvSpPr>
          <p:spPr bwMode="auto">
            <a:xfrm>
              <a:off x="1357282" y="3000372"/>
              <a:ext cx="928701" cy="928695"/>
            </a:xfrm>
            <a:prstGeom prst="roundRect">
              <a:avLst>
                <a:gd name="adj" fmla="val 6853"/>
              </a:avLst>
            </a:prstGeom>
            <a:solidFill>
              <a:srgbClr val="DAEDEF">
                <a:alpha val="7490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pic>
          <p:nvPicPr>
            <p:cNvPr id="150" name="19 Imagen" descr="Network.png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247742" y="3366262"/>
              <a:ext cx="752490" cy="777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14" descr="Llav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21658" y="3357562"/>
              <a:ext cx="635764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2" name="151 Rectángulo"/>
            <p:cNvSpPr/>
            <p:nvPr/>
          </p:nvSpPr>
          <p:spPr bwMode="auto">
            <a:xfrm>
              <a:off x="1285843" y="3000372"/>
              <a:ext cx="1000140" cy="57150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s-MX" b="1" dirty="0">
                  <a:solidFill>
                    <a:schemeClr val="tx2"/>
                  </a:solidFill>
                  <a:latin typeface="+mj-lt"/>
                  <a:cs typeface="+mn-cs"/>
                </a:rPr>
                <a:t>FIEL</a:t>
              </a:r>
            </a:p>
          </p:txBody>
        </p:sp>
      </p:grpSp>
      <p:sp>
        <p:nvSpPr>
          <p:cNvPr id="153" name="152 Elipse"/>
          <p:cNvSpPr/>
          <p:nvPr/>
        </p:nvSpPr>
        <p:spPr bwMode="auto">
          <a:xfrm>
            <a:off x="1700212" y="3729738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154" name="153 Rectángulo redondeado"/>
          <p:cNvSpPr/>
          <p:nvPr/>
        </p:nvSpPr>
        <p:spPr bwMode="auto">
          <a:xfrm>
            <a:off x="6272212" y="4086925"/>
            <a:ext cx="928688" cy="928688"/>
          </a:xfrm>
          <a:prstGeom prst="roundRect">
            <a:avLst>
              <a:gd name="adj" fmla="val 6853"/>
            </a:avLst>
          </a:prstGeom>
          <a:solidFill>
            <a:srgbClr val="DAEDEF">
              <a:alpha val="7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55" name="154 Elipse"/>
          <p:cNvSpPr/>
          <p:nvPr/>
        </p:nvSpPr>
        <p:spPr bwMode="auto">
          <a:xfrm>
            <a:off x="6415087" y="3729738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156" name="155 Rectángulo redondeado"/>
          <p:cNvSpPr/>
          <p:nvPr/>
        </p:nvSpPr>
        <p:spPr bwMode="auto">
          <a:xfrm>
            <a:off x="2976562" y="4086925"/>
            <a:ext cx="928688" cy="928688"/>
          </a:xfrm>
          <a:prstGeom prst="roundRect">
            <a:avLst>
              <a:gd name="adj" fmla="val 6853"/>
            </a:avLst>
          </a:prstGeom>
          <a:solidFill>
            <a:srgbClr val="DAEDEF">
              <a:alpha val="7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157" name="Picture 26" descr="Base de datos proceso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414704" y="4515559"/>
            <a:ext cx="563222" cy="642942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58" name="157 Rectángulo"/>
          <p:cNvSpPr/>
          <p:nvPr/>
        </p:nvSpPr>
        <p:spPr bwMode="auto">
          <a:xfrm>
            <a:off x="2843212" y="4086925"/>
            <a:ext cx="1071563" cy="7143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s-MX" b="1" dirty="0" smtClean="0">
                <a:solidFill>
                  <a:schemeClr val="tx2"/>
                </a:solidFill>
                <a:latin typeface="+mj-lt"/>
                <a:cs typeface="+mn-cs"/>
              </a:rPr>
              <a:t>Sellos</a:t>
            </a:r>
            <a:endParaRPr lang="es-MX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pic>
        <p:nvPicPr>
          <p:cNvPr id="159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4650" y="4658425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" name="159 Elipse"/>
          <p:cNvSpPr/>
          <p:nvPr/>
        </p:nvSpPr>
        <p:spPr bwMode="auto">
          <a:xfrm>
            <a:off x="3190875" y="3729738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161" name="160 Rectángulo redondeado"/>
          <p:cNvSpPr/>
          <p:nvPr/>
        </p:nvSpPr>
        <p:spPr bwMode="auto">
          <a:xfrm>
            <a:off x="4557712" y="4061525"/>
            <a:ext cx="928688" cy="928688"/>
          </a:xfrm>
          <a:prstGeom prst="roundRect">
            <a:avLst>
              <a:gd name="adj" fmla="val 6853"/>
            </a:avLst>
          </a:prstGeom>
          <a:solidFill>
            <a:srgbClr val="DAEDEF">
              <a:alpha val="7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62" name="161 Elipse"/>
          <p:cNvSpPr/>
          <p:nvPr/>
        </p:nvSpPr>
        <p:spPr bwMode="auto">
          <a:xfrm>
            <a:off x="4772025" y="3704338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163" name="162 Flecha abajo"/>
          <p:cNvSpPr/>
          <p:nvPr/>
        </p:nvSpPr>
        <p:spPr bwMode="auto">
          <a:xfrm rot="5400000" flipV="1">
            <a:off x="3914775" y="4301237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64" name="163 Rectángulo redondeado"/>
          <p:cNvSpPr/>
          <p:nvPr/>
        </p:nvSpPr>
        <p:spPr bwMode="auto">
          <a:xfrm>
            <a:off x="6189664" y="5301378"/>
            <a:ext cx="1345845" cy="785818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n-lt"/>
                <a:cs typeface="+mn-cs"/>
              </a:rPr>
              <a:t>Asigna </a:t>
            </a:r>
            <a:r>
              <a:rPr lang="es-MX" sz="1100" b="1" dirty="0" smtClean="0">
                <a:solidFill>
                  <a:schemeClr val="tx2"/>
                </a:solidFill>
                <a:latin typeface="+mn-lt"/>
                <a:cs typeface="+mn-cs"/>
              </a:rPr>
              <a:t>folio, sella electrónicamente y entrega al contribuyente</a:t>
            </a:r>
            <a:r>
              <a:rPr lang="es-MX" sz="1100" dirty="0" smtClean="0">
                <a:solidFill>
                  <a:schemeClr val="tx2"/>
                </a:solidFill>
                <a:latin typeface="+mn-lt"/>
                <a:cs typeface="+mn-cs"/>
              </a:rPr>
              <a:t> (después al SAT)</a:t>
            </a:r>
            <a:endParaRPr lang="es-MX" sz="1100" b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165" name="164 Flecha abajo"/>
          <p:cNvSpPr/>
          <p:nvPr/>
        </p:nvSpPr>
        <p:spPr bwMode="auto">
          <a:xfrm rot="5400000" flipV="1">
            <a:off x="5629275" y="4301237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66" name="165 Flecha abajo"/>
          <p:cNvSpPr/>
          <p:nvPr/>
        </p:nvSpPr>
        <p:spPr bwMode="auto">
          <a:xfrm rot="5400000" flipV="1">
            <a:off x="2343150" y="4301237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pic>
        <p:nvPicPr>
          <p:cNvPr id="167" name="166 Imagen" descr="doc_xml_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06207" y="4515559"/>
            <a:ext cx="751637" cy="785818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sp>
        <p:nvSpPr>
          <p:cNvPr id="168" name="167 Rectángulo"/>
          <p:cNvSpPr/>
          <p:nvPr/>
        </p:nvSpPr>
        <p:spPr bwMode="auto">
          <a:xfrm>
            <a:off x="4414843" y="4086931"/>
            <a:ext cx="1214439" cy="3825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600" b="1" dirty="0">
                <a:solidFill>
                  <a:schemeClr val="tx2"/>
                </a:solidFill>
                <a:latin typeface="+mj-lt"/>
                <a:cs typeface="+mn-cs"/>
              </a:rPr>
              <a:t>Genera </a:t>
            </a:r>
            <a:r>
              <a:rPr lang="es-MX" sz="1600" b="1" dirty="0" smtClean="0">
                <a:solidFill>
                  <a:schemeClr val="tx2"/>
                </a:solidFill>
                <a:latin typeface="+mj-lt"/>
                <a:cs typeface="+mn-cs"/>
              </a:rPr>
              <a:t>archivo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169" name="168 Rectángulo redondeado"/>
          <p:cNvSpPr/>
          <p:nvPr/>
        </p:nvSpPr>
        <p:spPr bwMode="auto">
          <a:xfrm>
            <a:off x="4414837" y="5729988"/>
            <a:ext cx="1285875" cy="357187"/>
          </a:xfrm>
          <a:prstGeom prst="roundRect">
            <a:avLst>
              <a:gd name="adj" fmla="val 6853"/>
            </a:avLst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sz="1100" b="1" dirty="0">
                <a:solidFill>
                  <a:schemeClr val="bg1"/>
                </a:solidFill>
                <a:latin typeface="+mj-lt"/>
                <a:cs typeface="+mn-cs"/>
              </a:rPr>
              <a:t>Aún no es una Factura Electrónica</a:t>
            </a:r>
          </a:p>
        </p:txBody>
      </p:sp>
      <p:sp>
        <p:nvSpPr>
          <p:cNvPr id="170" name="169 Rectángulo"/>
          <p:cNvSpPr/>
          <p:nvPr/>
        </p:nvSpPr>
        <p:spPr bwMode="auto">
          <a:xfrm>
            <a:off x="5424499" y="4301246"/>
            <a:ext cx="847725" cy="2143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000" b="1" dirty="0">
                <a:solidFill>
                  <a:schemeClr val="tx2"/>
                </a:solidFill>
                <a:latin typeface="+mj-lt"/>
                <a:cs typeface="+mn-cs"/>
              </a:rPr>
              <a:t>Internet</a:t>
            </a:r>
          </a:p>
          <a:p>
            <a:pPr algn="ctr">
              <a:defRPr/>
            </a:pPr>
            <a:endParaRPr lang="es-MX" sz="1000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pic>
        <p:nvPicPr>
          <p:cNvPr id="171" name="Picture 6" descr="C:\Documents and Settings\marcela\Mis documentos\Imagenes para flujos\Fabrica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 bwMode="auto">
          <a:xfrm flipH="1">
            <a:off x="6200786" y="4688830"/>
            <a:ext cx="557140" cy="586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Picture 6" descr="C:\Documents and Settings\marcela\Mis documentos\Imagenes para flujos\Fabrica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 bwMode="auto">
          <a:xfrm>
            <a:off x="6686487" y="4679055"/>
            <a:ext cx="557140" cy="58617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172 Rectángulo redondeado"/>
          <p:cNvSpPr/>
          <p:nvPr/>
        </p:nvSpPr>
        <p:spPr>
          <a:xfrm>
            <a:off x="6329362" y="4301238"/>
            <a:ext cx="803275" cy="758825"/>
          </a:xfrm>
          <a:prstGeom prst="roundRect">
            <a:avLst>
              <a:gd name="adj" fmla="val 10000"/>
            </a:avLst>
          </a:prstGeom>
          <a:blipFill rotWithShape="0">
            <a:blip r:embed="rId12" cstate="print"/>
            <a:stretch>
              <a:fillRect/>
            </a:stretch>
          </a:blip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4" name="173 Rectángulo"/>
          <p:cNvSpPr/>
          <p:nvPr/>
        </p:nvSpPr>
        <p:spPr bwMode="auto">
          <a:xfrm>
            <a:off x="6200775" y="4086925"/>
            <a:ext cx="1071562" cy="285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600" b="1" dirty="0" smtClean="0">
                <a:solidFill>
                  <a:schemeClr val="tx2"/>
                </a:solidFill>
                <a:latin typeface="+mj-lt"/>
                <a:cs typeface="+mn-cs"/>
              </a:rPr>
              <a:t>Proveedor</a:t>
            </a:r>
            <a:endParaRPr lang="es-MX" sz="16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grpSp>
        <p:nvGrpSpPr>
          <p:cNvPr id="175" name="191 Grupo"/>
          <p:cNvGrpSpPr>
            <a:grpSpLocks/>
          </p:cNvGrpSpPr>
          <p:nvPr/>
        </p:nvGrpSpPr>
        <p:grpSpPr bwMode="auto">
          <a:xfrm>
            <a:off x="7843837" y="4086925"/>
            <a:ext cx="1000125" cy="928688"/>
            <a:chOff x="7929586" y="1428736"/>
            <a:chExt cx="1000131" cy="928718"/>
          </a:xfrm>
        </p:grpSpPr>
        <p:sp>
          <p:nvSpPr>
            <p:cNvPr id="176" name="175 Rectángulo redondeado"/>
            <p:cNvSpPr/>
            <p:nvPr/>
          </p:nvSpPr>
          <p:spPr bwMode="auto">
            <a:xfrm>
              <a:off x="7929586" y="1428736"/>
              <a:ext cx="928694" cy="928718"/>
            </a:xfrm>
            <a:prstGeom prst="roundRect">
              <a:avLst>
                <a:gd name="adj" fmla="val 6853"/>
              </a:avLst>
            </a:prstGeom>
            <a:solidFill>
              <a:srgbClr val="DAEDEF">
                <a:alpha val="7490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s-MX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177" name="176 Rectángulo"/>
            <p:cNvSpPr/>
            <p:nvPr/>
          </p:nvSpPr>
          <p:spPr bwMode="auto">
            <a:xfrm>
              <a:off x="8001024" y="1500176"/>
              <a:ext cx="928693" cy="2857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r>
                <a:rPr lang="es-MX" b="1" dirty="0">
                  <a:solidFill>
                    <a:schemeClr val="tx2"/>
                  </a:solidFill>
                  <a:latin typeface="+mj-lt"/>
                  <a:cs typeface="+mn-cs"/>
                </a:rPr>
                <a:t>Cliente</a:t>
              </a:r>
            </a:p>
          </p:txBody>
        </p:sp>
      </p:grpSp>
      <p:sp>
        <p:nvSpPr>
          <p:cNvPr id="178" name="177 Elipse"/>
          <p:cNvSpPr/>
          <p:nvPr/>
        </p:nvSpPr>
        <p:spPr bwMode="auto">
          <a:xfrm>
            <a:off x="7986712" y="3729738"/>
            <a:ext cx="428625" cy="428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latin typeface="Arial" charset="0"/>
                <a:cs typeface="+mn-cs"/>
              </a:rPr>
              <a:t>5</a:t>
            </a:r>
          </a:p>
        </p:txBody>
      </p:sp>
      <p:sp>
        <p:nvSpPr>
          <p:cNvPr id="179" name="178 Rectángulo redondeado"/>
          <p:cNvSpPr/>
          <p:nvPr/>
        </p:nvSpPr>
        <p:spPr bwMode="auto">
          <a:xfrm>
            <a:off x="7802585" y="5301378"/>
            <a:ext cx="1285875" cy="785818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El emisor entrega factura a su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cliente </a:t>
            </a:r>
            <a:r>
              <a:rPr lang="es-MX" sz="1100" dirty="0" smtClean="0">
                <a:solidFill>
                  <a:schemeClr val="tx2"/>
                </a:solidFill>
                <a:latin typeface="+mj-lt"/>
                <a:cs typeface="+mn-cs"/>
              </a:rPr>
              <a:t>(opcionalmente representación impresa)</a:t>
            </a:r>
            <a:endParaRPr lang="es-MX" sz="1100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pic>
        <p:nvPicPr>
          <p:cNvPr id="180" name="179 Imagen" descr="doc_xml_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72422" y="4444121"/>
            <a:ext cx="751637" cy="785818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181" name="180 Imagen" descr="factu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095432" y="4872749"/>
            <a:ext cx="285752" cy="352989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</p:pic>
      <p:grpSp>
        <p:nvGrpSpPr>
          <p:cNvPr id="182" name="80 Grupo"/>
          <p:cNvGrpSpPr>
            <a:grpSpLocks/>
          </p:cNvGrpSpPr>
          <p:nvPr/>
        </p:nvGrpSpPr>
        <p:grpSpPr bwMode="auto">
          <a:xfrm>
            <a:off x="-14288" y="2801050"/>
            <a:ext cx="1285875" cy="1285875"/>
            <a:chOff x="1285852" y="1428736"/>
            <a:chExt cx="1285884" cy="1285884"/>
          </a:xfrm>
        </p:grpSpPr>
        <p:sp>
          <p:nvSpPr>
            <p:cNvPr id="183" name="182 Elipse"/>
            <p:cNvSpPr/>
            <p:nvPr/>
          </p:nvSpPr>
          <p:spPr>
            <a:xfrm>
              <a:off x="1343002" y="1428736"/>
              <a:ext cx="1157296" cy="1157296"/>
            </a:xfrm>
            <a:prstGeom prst="ellipse">
              <a:avLst/>
            </a:prstGeom>
            <a:solidFill>
              <a:srgbClr val="BADDE1">
                <a:alpha val="74902"/>
              </a:srgbClr>
            </a:solid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4" name="183 Elipse"/>
            <p:cNvSpPr/>
            <p:nvPr/>
          </p:nvSpPr>
          <p:spPr>
            <a:xfrm>
              <a:off x="1428728" y="1643051"/>
              <a:ext cx="1000132" cy="1071569"/>
            </a:xfrm>
            <a:prstGeom prst="ellipse">
              <a:avLst/>
            </a:prstGeom>
            <a:blipFill rotWithShape="0">
              <a:blip r:embed="rId13" cstate="print"/>
              <a:stretch>
                <a:fillRect/>
              </a:stretch>
            </a:blip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5" name="184 Rectángulo"/>
            <p:cNvSpPr/>
            <p:nvPr/>
          </p:nvSpPr>
          <p:spPr bwMode="auto">
            <a:xfrm>
              <a:off x="1285852" y="1428736"/>
              <a:ext cx="1285884" cy="42862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s-MX" sz="1200" b="1" dirty="0">
                  <a:solidFill>
                    <a:schemeClr val="tx2"/>
                  </a:solidFill>
                  <a:latin typeface="+mj-lt"/>
                  <a:cs typeface="+mn-cs"/>
                </a:rPr>
                <a:t>Contribuyente emisor</a:t>
              </a:r>
            </a:p>
          </p:txBody>
        </p:sp>
      </p:grpSp>
      <p:sp>
        <p:nvSpPr>
          <p:cNvPr id="186" name="185 CuadroTexto"/>
          <p:cNvSpPr txBox="1"/>
          <p:nvPr/>
        </p:nvSpPr>
        <p:spPr>
          <a:xfrm>
            <a:off x="414337" y="1707618"/>
            <a:ext cx="87075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2010</a:t>
            </a:r>
          </a:p>
        </p:txBody>
      </p:sp>
      <p:sp>
        <p:nvSpPr>
          <p:cNvPr id="187" name="186 CuadroTexto"/>
          <p:cNvSpPr txBox="1"/>
          <p:nvPr/>
        </p:nvSpPr>
        <p:spPr>
          <a:xfrm>
            <a:off x="393700" y="4301238"/>
            <a:ext cx="85376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2011</a:t>
            </a:r>
          </a:p>
        </p:txBody>
      </p:sp>
      <p:sp>
        <p:nvSpPr>
          <p:cNvPr id="188" name="187 Flecha abajo"/>
          <p:cNvSpPr/>
          <p:nvPr/>
        </p:nvSpPr>
        <p:spPr bwMode="auto">
          <a:xfrm rot="16200000" flipH="1" flipV="1">
            <a:off x="5557838" y="4658425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189" name="188 Rectángulo"/>
          <p:cNvSpPr/>
          <p:nvPr/>
        </p:nvSpPr>
        <p:spPr bwMode="auto">
          <a:xfrm>
            <a:off x="4463696" y="1332074"/>
            <a:ext cx="1143001" cy="3825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defRPr/>
            </a:pPr>
            <a:r>
              <a:rPr lang="es-MX" sz="1600" b="1" dirty="0">
                <a:solidFill>
                  <a:schemeClr val="tx2"/>
                </a:solidFill>
                <a:latin typeface="+mj-lt"/>
                <a:cs typeface="+mn-cs"/>
              </a:rPr>
              <a:t>Emisión de Factura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pic>
        <p:nvPicPr>
          <p:cNvPr id="191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H="1">
            <a:off x="6843728" y="1955257"/>
            <a:ext cx="50006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2" name="Picture 3" descr="C:\Users\SACB696E\AppData\Local\Microsoft\Windows\Temporary Internet Files\Content.IE5\3SNWTDIE\MC900434843[1]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H="1">
            <a:off x="8415364" y="4801311"/>
            <a:ext cx="50006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3" name="192 Rectángulo redondeado"/>
          <p:cNvSpPr/>
          <p:nvPr/>
        </p:nvSpPr>
        <p:spPr bwMode="auto">
          <a:xfrm>
            <a:off x="1422048" y="5205514"/>
            <a:ext cx="928687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Solicita Firma Electrónica</a:t>
            </a:r>
          </a:p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Avanzada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(FIEL)</a:t>
            </a:r>
          </a:p>
        </p:txBody>
      </p:sp>
      <p:sp>
        <p:nvSpPr>
          <p:cNvPr id="194" name="193 Rectángulo redondeado"/>
          <p:cNvSpPr/>
          <p:nvPr/>
        </p:nvSpPr>
        <p:spPr bwMode="auto">
          <a:xfrm>
            <a:off x="2963688" y="5205514"/>
            <a:ext cx="1221844" cy="500062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Solicita </a:t>
            </a:r>
            <a:r>
              <a:rPr lang="es-MX" sz="1100" b="1" dirty="0">
                <a:solidFill>
                  <a:schemeClr val="tx2"/>
                </a:solidFill>
                <a:latin typeface="+mj-lt"/>
                <a:cs typeface="+mn-cs"/>
              </a:rPr>
              <a:t>Certificado de Sello </a:t>
            </a: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Digital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195" name="194 Rectángulo redondeado"/>
          <p:cNvSpPr/>
          <p:nvPr/>
        </p:nvSpPr>
        <p:spPr bwMode="auto">
          <a:xfrm>
            <a:off x="4557717" y="5205514"/>
            <a:ext cx="1143000" cy="428625"/>
          </a:xfrm>
          <a:prstGeom prst="roundRect">
            <a:avLst>
              <a:gd name="adj" fmla="val 6853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s-MX" sz="1100" b="1" dirty="0" smtClean="0">
                <a:solidFill>
                  <a:schemeClr val="tx2"/>
                </a:solidFill>
                <a:latin typeface="+mj-lt"/>
                <a:cs typeface="+mn-cs"/>
              </a:rPr>
              <a:t>De acuerdo a estándar tecnológico</a:t>
            </a:r>
            <a:endParaRPr lang="es-MX" sz="1100" b="1" dirty="0">
              <a:solidFill>
                <a:schemeClr val="tx2"/>
              </a:solidFill>
              <a:latin typeface="+mj-lt"/>
              <a:cs typeface="+mn-cs"/>
            </a:endParaRPr>
          </a:p>
        </p:txBody>
      </p:sp>
      <p:sp>
        <p:nvSpPr>
          <p:cNvPr id="205" name="204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6" name="205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7" name="206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8" name="207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209" name="208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00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202" name="201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203" name="202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04" name="203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Convivencia factura electrónica: 2010 y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205" name="204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6" name="205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7" name="206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8" name="207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209" name="208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  <p:sp>
        <p:nvSpPr>
          <p:cNvPr id="96" name="Text Box 30"/>
          <p:cNvSpPr txBox="1">
            <a:spLocks noChangeArrowheads="1"/>
          </p:cNvSpPr>
          <p:nvPr/>
        </p:nvSpPr>
        <p:spPr bwMode="auto">
          <a:xfrm>
            <a:off x="2565067" y="2315120"/>
            <a:ext cx="2059547" cy="21563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2010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7" name="Text Box 30"/>
          <p:cNvSpPr txBox="1">
            <a:spLocks noChangeArrowheads="1"/>
          </p:cNvSpPr>
          <p:nvPr/>
        </p:nvSpPr>
        <p:spPr bwMode="auto">
          <a:xfrm>
            <a:off x="4819535" y="2315120"/>
            <a:ext cx="2059547" cy="21563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2011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8" name="Text Box 30"/>
          <p:cNvSpPr txBox="1">
            <a:spLocks noChangeArrowheads="1"/>
          </p:cNvSpPr>
          <p:nvPr/>
        </p:nvSpPr>
        <p:spPr bwMode="auto">
          <a:xfrm>
            <a:off x="7078573" y="2315120"/>
            <a:ext cx="2059547" cy="21563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2012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9" name="Text Box 30"/>
          <p:cNvSpPr txBox="1">
            <a:spLocks noChangeArrowheads="1"/>
          </p:cNvSpPr>
          <p:nvPr/>
        </p:nvSpPr>
        <p:spPr bwMode="auto">
          <a:xfrm>
            <a:off x="342757" y="2315120"/>
            <a:ext cx="8801244" cy="884532"/>
          </a:xfrm>
          <a:prstGeom prst="rect">
            <a:avLst/>
          </a:prstGeom>
          <a:solidFill>
            <a:srgbClr val="95B3D7">
              <a:alpha val="50196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100" name="Text Box 30"/>
          <p:cNvSpPr txBox="1">
            <a:spLocks noChangeArrowheads="1"/>
          </p:cNvSpPr>
          <p:nvPr/>
        </p:nvSpPr>
        <p:spPr bwMode="auto">
          <a:xfrm>
            <a:off x="2580833" y="2638375"/>
            <a:ext cx="6563167" cy="273858"/>
          </a:xfrm>
          <a:prstGeom prst="rect">
            <a:avLst/>
          </a:prstGeom>
          <a:solidFill>
            <a:srgbClr val="FFC000">
              <a:alpha val="74902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200" b="1" dirty="0">
              <a:solidFill>
                <a:srgbClr val="FFFFFF"/>
              </a:solidFill>
            </a:endParaRPr>
          </a:p>
        </p:txBody>
      </p:sp>
      <p:sp>
        <p:nvSpPr>
          <p:cNvPr id="101" name="55 Pentágono"/>
          <p:cNvSpPr>
            <a:spLocks noChangeArrowheads="1"/>
          </p:cNvSpPr>
          <p:nvPr/>
        </p:nvSpPr>
        <p:spPr bwMode="auto">
          <a:xfrm>
            <a:off x="342756" y="2315120"/>
            <a:ext cx="2332673" cy="88453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02" name="101 Elipse"/>
          <p:cNvSpPr/>
          <p:nvPr/>
        </p:nvSpPr>
        <p:spPr>
          <a:xfrm>
            <a:off x="-8812" y="2315120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1</a:t>
            </a:r>
          </a:p>
        </p:txBody>
      </p:sp>
      <p:sp>
        <p:nvSpPr>
          <p:cNvPr id="103" name="Text Box 34"/>
          <p:cNvSpPr txBox="1">
            <a:spLocks noChangeArrowheads="1"/>
          </p:cNvSpPr>
          <p:nvPr/>
        </p:nvSpPr>
        <p:spPr bwMode="auto">
          <a:xfrm>
            <a:off x="956373" y="2445392"/>
            <a:ext cx="1180994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Factura electrónica 2010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4" name="Text Box 30"/>
          <p:cNvSpPr txBox="1">
            <a:spLocks noChangeArrowheads="1"/>
          </p:cNvSpPr>
          <p:nvPr/>
        </p:nvSpPr>
        <p:spPr bwMode="auto">
          <a:xfrm>
            <a:off x="337497" y="3586906"/>
            <a:ext cx="8801244" cy="884532"/>
          </a:xfrm>
          <a:prstGeom prst="rect">
            <a:avLst/>
          </a:prstGeom>
          <a:solidFill>
            <a:srgbClr val="95B3D7">
              <a:alpha val="50196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105" name="104 Rectángulo"/>
          <p:cNvSpPr/>
          <p:nvPr/>
        </p:nvSpPr>
        <p:spPr>
          <a:xfrm>
            <a:off x="682170" y="938140"/>
            <a:ext cx="6162191" cy="432704"/>
          </a:xfrm>
          <a:prstGeom prst="rect">
            <a:avLst/>
          </a:prstGeom>
          <a:solidFill>
            <a:srgbClr val="FFC000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6" name="105 Elipse"/>
          <p:cNvSpPr/>
          <p:nvPr/>
        </p:nvSpPr>
        <p:spPr>
          <a:xfrm>
            <a:off x="471606" y="938140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7" name="106 Rectángulo"/>
          <p:cNvSpPr/>
          <p:nvPr/>
        </p:nvSpPr>
        <p:spPr>
          <a:xfrm>
            <a:off x="368650" y="865570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</a:t>
            </a:r>
            <a:endParaRPr lang="es-MX" sz="3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8" name="107 Rectángulo"/>
          <p:cNvSpPr/>
          <p:nvPr/>
        </p:nvSpPr>
        <p:spPr>
          <a:xfrm>
            <a:off x="969077" y="851056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chemeClr val="tx2"/>
                </a:solidFill>
              </a:rPr>
              <a:t>En 2011 para quienes optaron y emitieron durante 2010</a:t>
            </a:r>
            <a:endParaRPr lang="es-MX" sz="1600" b="1" dirty="0">
              <a:solidFill>
                <a:schemeClr val="tx2"/>
              </a:solidFill>
            </a:endParaRPr>
          </a:p>
        </p:txBody>
      </p:sp>
      <p:sp>
        <p:nvSpPr>
          <p:cNvPr id="109" name="108 Rectángulo"/>
          <p:cNvSpPr/>
          <p:nvPr/>
        </p:nvSpPr>
        <p:spPr>
          <a:xfrm>
            <a:off x="682170" y="1430387"/>
            <a:ext cx="6162191" cy="432704"/>
          </a:xfrm>
          <a:prstGeom prst="rect">
            <a:avLst/>
          </a:prstGeom>
          <a:solidFill>
            <a:srgbClr val="FFC000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0" name="109 Rectángulo"/>
          <p:cNvSpPr/>
          <p:nvPr/>
        </p:nvSpPr>
        <p:spPr>
          <a:xfrm>
            <a:off x="969077" y="1345572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chemeClr val="tx2"/>
                </a:solidFill>
              </a:rPr>
              <a:t>Por medios propios</a:t>
            </a:r>
            <a:endParaRPr lang="es-MX" sz="1600" b="1" dirty="0">
              <a:solidFill>
                <a:schemeClr val="tx2"/>
              </a:solidFill>
            </a:endParaRPr>
          </a:p>
        </p:txBody>
      </p:sp>
      <p:sp>
        <p:nvSpPr>
          <p:cNvPr id="111" name="110 Elipse"/>
          <p:cNvSpPr/>
          <p:nvPr/>
        </p:nvSpPr>
        <p:spPr>
          <a:xfrm>
            <a:off x="478866" y="1430387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4" name="113 Rectángulo"/>
          <p:cNvSpPr/>
          <p:nvPr/>
        </p:nvSpPr>
        <p:spPr>
          <a:xfrm>
            <a:off x="384416" y="1361338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7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</a:t>
            </a:r>
            <a:endParaRPr lang="es-MX" sz="37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 Box 30"/>
          <p:cNvSpPr txBox="1">
            <a:spLocks noChangeArrowheads="1"/>
          </p:cNvSpPr>
          <p:nvPr/>
        </p:nvSpPr>
        <p:spPr bwMode="auto">
          <a:xfrm>
            <a:off x="4819535" y="3908255"/>
            <a:ext cx="4324466" cy="273858"/>
          </a:xfrm>
          <a:prstGeom prst="rect">
            <a:avLst/>
          </a:prstGeom>
          <a:solidFill>
            <a:schemeClr val="accent6">
              <a:lumMod val="75000"/>
              <a:alpha val="74902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ES" sz="1200" b="1" dirty="0">
              <a:solidFill>
                <a:srgbClr val="FFFFFF"/>
              </a:solidFill>
            </a:endParaRPr>
          </a:p>
        </p:txBody>
      </p:sp>
      <p:sp>
        <p:nvSpPr>
          <p:cNvPr id="196" name="55 Pentágono"/>
          <p:cNvSpPr>
            <a:spLocks noChangeArrowheads="1"/>
          </p:cNvSpPr>
          <p:nvPr/>
        </p:nvSpPr>
        <p:spPr bwMode="auto">
          <a:xfrm>
            <a:off x="339212" y="3586906"/>
            <a:ext cx="2332673" cy="884532"/>
          </a:xfrm>
          <a:prstGeom prst="homePlate">
            <a:avLst>
              <a:gd name="adj" fmla="val 2534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97" name="196 Elipse"/>
          <p:cNvSpPr/>
          <p:nvPr/>
        </p:nvSpPr>
        <p:spPr>
          <a:xfrm>
            <a:off x="-12356" y="3600766"/>
            <a:ext cx="884532" cy="884532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5000" dirty="0" smtClean="0">
                <a:solidFill>
                  <a:schemeClr val="tx2"/>
                </a:solidFill>
                <a:latin typeface="Arial Black" pitchFamily="34" charset="0"/>
                <a:cs typeface="Aharoni" pitchFamily="2" charset="-79"/>
              </a:rPr>
              <a:t>2</a:t>
            </a:r>
          </a:p>
        </p:txBody>
      </p:sp>
      <p:sp>
        <p:nvSpPr>
          <p:cNvPr id="198" name="Text Box 34"/>
          <p:cNvSpPr txBox="1">
            <a:spLocks noChangeArrowheads="1"/>
          </p:cNvSpPr>
          <p:nvPr/>
        </p:nvSpPr>
        <p:spPr bwMode="auto">
          <a:xfrm>
            <a:off x="952829" y="3717390"/>
            <a:ext cx="1180994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500" b="1" dirty="0" smtClean="0">
                <a:solidFill>
                  <a:schemeClr val="bg1"/>
                </a:solidFill>
                <a:latin typeface="+mn-lt"/>
              </a:rPr>
              <a:t>Factura electrónica 2011</a:t>
            </a:r>
            <a:endParaRPr lang="es-ES" sz="1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9" name="198 Rectángulo"/>
          <p:cNvSpPr/>
          <p:nvPr/>
        </p:nvSpPr>
        <p:spPr>
          <a:xfrm>
            <a:off x="785126" y="4721572"/>
            <a:ext cx="6093955" cy="432704"/>
          </a:xfrm>
          <a:prstGeom prst="rect">
            <a:avLst/>
          </a:prstGeom>
          <a:solidFill>
            <a:schemeClr val="accent6">
              <a:lumMod val="75000"/>
              <a:alpha val="74902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MX" sz="1200" b="1" dirty="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00" name="199 Elipse"/>
          <p:cNvSpPr/>
          <p:nvPr/>
        </p:nvSpPr>
        <p:spPr>
          <a:xfrm>
            <a:off x="574562" y="4721572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1" name="200 Rectángulo"/>
          <p:cNvSpPr/>
          <p:nvPr/>
        </p:nvSpPr>
        <p:spPr>
          <a:xfrm>
            <a:off x="471606" y="4649002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</a:t>
            </a:r>
            <a:endParaRPr lang="es-MX" sz="3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209 Rectángulo"/>
          <p:cNvSpPr/>
          <p:nvPr/>
        </p:nvSpPr>
        <p:spPr>
          <a:xfrm>
            <a:off x="1072033" y="4634488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rgbClr val="FFFFFF"/>
                </a:solidFill>
              </a:rPr>
              <a:t>Sólo a partir de 2011 </a:t>
            </a:r>
            <a:endParaRPr lang="es-MX" sz="1600" b="1" dirty="0">
              <a:solidFill>
                <a:srgbClr val="FFFFFF"/>
              </a:solidFill>
            </a:endParaRPr>
          </a:p>
        </p:txBody>
      </p:sp>
      <p:sp>
        <p:nvSpPr>
          <p:cNvPr id="225" name="224 Rectángulo"/>
          <p:cNvSpPr/>
          <p:nvPr/>
        </p:nvSpPr>
        <p:spPr>
          <a:xfrm>
            <a:off x="739974" y="5350861"/>
            <a:ext cx="6162191" cy="432704"/>
          </a:xfrm>
          <a:prstGeom prst="rect">
            <a:avLst/>
          </a:prstGeom>
          <a:solidFill>
            <a:schemeClr val="accent6">
              <a:lumMod val="75000"/>
              <a:alpha val="74902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95250" indent="-95250" algn="ctr"/>
            <a:endParaRPr lang="es-MX" sz="1200" b="1" dirty="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26" name="225 Rectángulo"/>
          <p:cNvSpPr/>
          <p:nvPr/>
        </p:nvSpPr>
        <p:spPr>
          <a:xfrm>
            <a:off x="1026881" y="5266046"/>
            <a:ext cx="5097893" cy="59235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 b="1" dirty="0" smtClean="0">
                <a:solidFill>
                  <a:schemeClr val="bg1"/>
                </a:solidFill>
              </a:rPr>
              <a:t>Certificación de la Factura con un PAC</a:t>
            </a:r>
            <a:endParaRPr lang="es-MX" sz="1600" b="1" dirty="0">
              <a:solidFill>
                <a:schemeClr val="bg1"/>
              </a:solidFill>
            </a:endParaRPr>
          </a:p>
        </p:txBody>
      </p:sp>
      <p:sp>
        <p:nvSpPr>
          <p:cNvPr id="227" name="226 Elipse"/>
          <p:cNvSpPr/>
          <p:nvPr/>
        </p:nvSpPr>
        <p:spPr>
          <a:xfrm>
            <a:off x="536670" y="5350861"/>
            <a:ext cx="432704" cy="432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8" name="227 Rectángulo"/>
          <p:cNvSpPr/>
          <p:nvPr/>
        </p:nvSpPr>
        <p:spPr>
          <a:xfrm>
            <a:off x="442220" y="5281812"/>
            <a:ext cx="638629" cy="5923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7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sym typeface="Wingdings"/>
              </a:rPr>
              <a:t></a:t>
            </a:r>
            <a:endParaRPr lang="es-MX" sz="37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12 Grupo"/>
          <p:cNvGrpSpPr/>
          <p:nvPr/>
        </p:nvGrpSpPr>
        <p:grpSpPr>
          <a:xfrm>
            <a:off x="0" y="0"/>
            <a:ext cx="9144000" cy="6298857"/>
            <a:chOff x="0" y="0"/>
            <a:chExt cx="9144000" cy="6298857"/>
          </a:xfrm>
        </p:grpSpPr>
        <p:pic>
          <p:nvPicPr>
            <p:cNvPr id="14" name="13 Imagen" descr="codigo_binario.jpg"/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4000" cy="6298857"/>
            </a:xfrm>
            <a:prstGeom prst="rect">
              <a:avLst/>
            </a:prstGeom>
            <a:effectLst/>
          </p:spPr>
        </p:pic>
        <p:sp>
          <p:nvSpPr>
            <p:cNvPr id="15" name="14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chemeClr val="accent6">
                <a:lumMod val="75000"/>
                <a:alpha val="74902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0" y="0"/>
              <a:ext cx="9144000" cy="6298857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94" name="27 Rectángulo"/>
          <p:cNvSpPr>
            <a:spLocks noChangeArrowheads="1"/>
          </p:cNvSpPr>
          <p:nvPr/>
        </p:nvSpPr>
        <p:spPr bwMode="auto">
          <a:xfrm>
            <a:off x="4214813" y="71438"/>
            <a:ext cx="4857750" cy="500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r">
              <a:defRPr/>
            </a:pPr>
            <a:r>
              <a:rPr lang="es-MX" sz="2000" dirty="0">
                <a:solidFill>
                  <a:schemeClr val="bg1"/>
                </a:solidFill>
                <a:latin typeface="+mn-lt"/>
                <a:cs typeface="+mn-cs"/>
              </a:rPr>
              <a:t>Facturación Electrónica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600" b="1" dirty="0" smtClean="0">
                <a:solidFill>
                  <a:schemeClr val="tx2"/>
                </a:solidFill>
              </a:rPr>
              <a:t>Facturación electrónica 2011</a:t>
            </a:r>
            <a:endParaRPr lang="es-MX" sz="2600" b="1" dirty="0">
              <a:solidFill>
                <a:schemeClr val="tx2"/>
              </a:solidFill>
            </a:endParaRPr>
          </a:p>
        </p:txBody>
      </p:sp>
      <p:sp>
        <p:nvSpPr>
          <p:cNvPr id="25" name="24 Circular"/>
          <p:cNvSpPr/>
          <p:nvPr/>
        </p:nvSpPr>
        <p:spPr>
          <a:xfrm>
            <a:off x="7914985" y="6024959"/>
            <a:ext cx="1200442" cy="1200442"/>
          </a:xfrm>
          <a:prstGeom prst="pie">
            <a:avLst>
              <a:gd name="adj1" fmla="val 16199516"/>
              <a:gd name="adj2" fmla="val 2159333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r"/>
            <a:endParaRPr lang="es-MX" sz="1500" dirty="0">
              <a:solidFill>
                <a:schemeClr val="bg1"/>
              </a:solidFill>
            </a:endParaRPr>
          </a:p>
        </p:txBody>
      </p:sp>
      <p:sp>
        <p:nvSpPr>
          <p:cNvPr id="28" name="27 Elipse"/>
          <p:cNvSpPr/>
          <p:nvPr/>
        </p:nvSpPr>
        <p:spPr>
          <a:xfrm>
            <a:off x="82522" y="761252"/>
            <a:ext cx="2183030" cy="21830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" name="29 Imagen" descr="doc_xml_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676" y="949297"/>
            <a:ext cx="1664632" cy="1740331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2036618" y="920721"/>
            <a:ext cx="6828554" cy="30546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2913" indent="-442913"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¿Qué es XML?</a:t>
            </a:r>
          </a:p>
          <a:p>
            <a:pPr marL="442913" indent="-442913"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err="1" smtClean="0">
                <a:solidFill>
                  <a:schemeClr val="tx2"/>
                </a:solidFill>
                <a:latin typeface="+mn-lt"/>
              </a:rPr>
              <a:t>e</a:t>
            </a:r>
            <a:r>
              <a:rPr lang="es-MX" sz="2000" b="1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X</a:t>
            </a:r>
            <a:r>
              <a:rPr lang="es-MX" sz="2000" b="1" kern="0" dirty="0" err="1" smtClean="0">
                <a:solidFill>
                  <a:schemeClr val="tx2"/>
                </a:solidFill>
                <a:latin typeface="+mn-lt"/>
              </a:rPr>
              <a:t>tensible</a:t>
            </a: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s-MX" sz="2000" b="1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M</a:t>
            </a:r>
            <a:r>
              <a:rPr lang="es-MX" sz="2000" b="1" kern="0" dirty="0" err="1" smtClean="0">
                <a:solidFill>
                  <a:schemeClr val="tx2"/>
                </a:solidFill>
                <a:latin typeface="+mn-lt"/>
              </a:rPr>
              <a:t>arkup</a:t>
            </a: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s-MX" sz="2000" b="1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L</a:t>
            </a:r>
            <a:r>
              <a:rPr lang="es-MX" sz="2000" b="1" kern="0" dirty="0" err="1" smtClean="0">
                <a:solidFill>
                  <a:schemeClr val="tx2"/>
                </a:solidFill>
                <a:latin typeface="+mn-lt"/>
              </a:rPr>
              <a:t>anguage</a:t>
            </a:r>
            <a:endParaRPr lang="es-MX" sz="2000" b="1" kern="0" dirty="0" smtClean="0">
              <a:solidFill>
                <a:schemeClr val="tx2"/>
              </a:solidFill>
              <a:latin typeface="+mn-lt"/>
            </a:endParaRPr>
          </a:p>
          <a:p>
            <a:pPr marL="265113" lvl="1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Es un lenguaje que permite organizar datos o información mediante etiquetas.</a:t>
            </a:r>
          </a:p>
          <a:p>
            <a:pPr marL="265113" lvl="1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Crea archivos de texto, organizados con etiquetas que contienen información de manera estructurada.</a:t>
            </a:r>
          </a:p>
          <a:p>
            <a:pPr marL="265113" lvl="1" indent="-279400" algn="just"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900" b="1" i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Permite la definición de un estándar para el manejo de información.</a:t>
            </a: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273163" y="4368957"/>
            <a:ext cx="1056839" cy="40011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Juan</a:t>
            </a:r>
            <a:endParaRPr lang="es-MX" sz="1900" b="1" i="1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103805" y="5357774"/>
            <a:ext cx="1254773" cy="40011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Pérez</a:t>
            </a:r>
            <a:endParaRPr lang="es-MX" sz="1900" b="1" i="1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1523861" y="4440420"/>
            <a:ext cx="584523" cy="40011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22</a:t>
            </a:r>
            <a:endParaRPr lang="es-MX" sz="1900" b="1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1109183" y="4883394"/>
            <a:ext cx="760381" cy="40011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1975</a:t>
            </a:r>
            <a:endParaRPr lang="es-MX" sz="1900" b="1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103806" y="4869083"/>
            <a:ext cx="849812" cy="40011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Mayo</a:t>
            </a:r>
            <a:endParaRPr lang="es-MX" sz="1900" b="1" i="1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9" name="Text Box 3"/>
          <p:cNvSpPr txBox="1">
            <a:spLocks noChangeArrowheads="1"/>
          </p:cNvSpPr>
          <p:nvPr/>
        </p:nvSpPr>
        <p:spPr bwMode="auto">
          <a:xfrm>
            <a:off x="2965560" y="3968846"/>
            <a:ext cx="2292229" cy="269048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Nombre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s-MX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Nombre	</a:t>
            </a:r>
            <a:r>
              <a:rPr lang="es-MX" sz="1600" b="1" kern="0" dirty="0" smtClean="0">
                <a:solidFill>
                  <a:schemeClr val="tx2"/>
                </a:solidFill>
                <a:latin typeface="+mn-lt"/>
              </a:rPr>
              <a:t>Juan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	Apellido	</a:t>
            </a:r>
            <a:r>
              <a:rPr lang="es-MX" sz="1600" b="1" kern="0" dirty="0" smtClean="0">
                <a:solidFill>
                  <a:schemeClr val="tx2"/>
                </a:solidFill>
                <a:latin typeface="+mn-lt"/>
              </a:rPr>
              <a:t>Pérez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Fecha de nacimiento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s-MX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Año		</a:t>
            </a:r>
            <a:r>
              <a:rPr lang="es-MX" sz="1600" b="1" kern="0" dirty="0" smtClean="0">
                <a:solidFill>
                  <a:schemeClr val="tx2"/>
                </a:solidFill>
                <a:latin typeface="+mn-lt"/>
              </a:rPr>
              <a:t>1975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	Mes		</a:t>
            </a:r>
            <a:r>
              <a:rPr lang="es-MX" sz="1600" b="1" kern="0" dirty="0" smtClean="0">
                <a:solidFill>
                  <a:schemeClr val="tx2"/>
                </a:solidFill>
                <a:latin typeface="+mn-lt"/>
              </a:rPr>
              <a:t>Mayo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	Día		</a:t>
            </a:r>
            <a:r>
              <a:rPr lang="es-MX" sz="1600" b="1" kern="0" dirty="0" smtClean="0">
                <a:solidFill>
                  <a:schemeClr val="tx2"/>
                </a:solidFill>
                <a:latin typeface="+mn-lt"/>
              </a:rPr>
              <a:t>22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s-MX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	Edad		</a:t>
            </a:r>
            <a:r>
              <a:rPr lang="es-MX" sz="1600" b="1" kern="0" dirty="0" smtClean="0">
                <a:solidFill>
                  <a:schemeClr val="tx2"/>
                </a:solidFill>
                <a:latin typeface="+mn-lt"/>
              </a:rPr>
              <a:t>35</a:t>
            </a:r>
          </a:p>
        </p:txBody>
      </p:sp>
      <p:sp>
        <p:nvSpPr>
          <p:cNvPr id="40" name="Text Box 3"/>
          <p:cNvSpPr txBox="1">
            <a:spLocks noChangeArrowheads="1"/>
          </p:cNvSpPr>
          <p:nvPr/>
        </p:nvSpPr>
        <p:spPr bwMode="auto">
          <a:xfrm>
            <a:off x="1466250" y="5457790"/>
            <a:ext cx="1362668" cy="40011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Biólogo</a:t>
            </a:r>
            <a:endParaRPr lang="es-MX" sz="1900" b="1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774055" y="5824904"/>
            <a:ext cx="584523" cy="40011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000" b="1" kern="0" dirty="0" smtClean="0">
                <a:solidFill>
                  <a:schemeClr val="tx2"/>
                </a:solidFill>
                <a:latin typeface="+mn-lt"/>
              </a:rPr>
              <a:t>35</a:t>
            </a:r>
            <a:endParaRPr lang="es-MX" sz="1900" b="1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5732880" y="3656588"/>
            <a:ext cx="2695716" cy="3026470"/>
          </a:xfrm>
          <a:prstGeom prst="rect">
            <a:avLst/>
          </a:prstGeom>
          <a:solidFill>
            <a:schemeClr val="bg1">
              <a:alpha val="74902"/>
            </a:schemeClr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&lt;?xml version="1.0"?&gt;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&lt;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cliente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    &lt;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nombre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  <a:r>
              <a:rPr lang="en-US" sz="1600" b="1" kern="0" dirty="0" smtClean="0">
                <a:solidFill>
                  <a:schemeClr val="tx2"/>
                </a:solidFill>
                <a:latin typeface="+mn-lt"/>
              </a:rPr>
              <a:t>Juan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&lt;/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nombre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    &lt;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apellido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  <a:r>
              <a:rPr lang="en-US" sz="1600" b="1" kern="0" dirty="0" smtClean="0">
                <a:solidFill>
                  <a:schemeClr val="tx2"/>
                </a:solidFill>
                <a:latin typeface="+mn-lt"/>
              </a:rPr>
              <a:t>Pérez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&lt;/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apellido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    &lt;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año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  <a:r>
              <a:rPr lang="en-US" sz="1600" b="1" kern="0" dirty="0" smtClean="0">
                <a:solidFill>
                  <a:schemeClr val="tx2"/>
                </a:solidFill>
                <a:latin typeface="+mn-lt"/>
              </a:rPr>
              <a:t>1975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&lt;/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año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&gt;</a:t>
            </a:r>
            <a:endParaRPr lang="en-US" sz="1600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    &lt;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mes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  <a:r>
              <a:rPr lang="en-US" sz="1600" b="1" kern="0" dirty="0" smtClean="0">
                <a:solidFill>
                  <a:schemeClr val="tx2"/>
                </a:solidFill>
                <a:latin typeface="Calibri"/>
              </a:rPr>
              <a:t>Mayo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&lt;/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mes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&gt;</a:t>
            </a:r>
            <a:endParaRPr lang="en-US" sz="1600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    &lt;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dia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  <a:r>
              <a:rPr lang="en-US" sz="1600" b="1" kern="0" dirty="0" smtClean="0">
                <a:solidFill>
                  <a:schemeClr val="tx2"/>
                </a:solidFill>
                <a:latin typeface="+mn-lt"/>
              </a:rPr>
              <a:t>22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&lt;/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dia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    &lt;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edad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  <a:r>
              <a:rPr lang="en-US" sz="1600" b="1" kern="0" dirty="0" smtClean="0">
                <a:solidFill>
                  <a:schemeClr val="tx2"/>
                </a:solidFill>
                <a:latin typeface="+mn-lt"/>
              </a:rPr>
              <a:t>35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&lt;/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edad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</a:p>
          <a:p>
            <a:pPr marL="442913" indent="-442913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&lt;/</a:t>
            </a:r>
            <a:r>
              <a:rPr lang="en-US" sz="1600" kern="0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cliente</a:t>
            </a: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&gt;</a:t>
            </a:r>
            <a:endParaRPr lang="es-MX" sz="1600" kern="0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9" name="28 Flecha abajo"/>
          <p:cNvSpPr/>
          <p:nvPr/>
        </p:nvSpPr>
        <p:spPr bwMode="auto">
          <a:xfrm rot="5400000" flipV="1">
            <a:off x="5166143" y="4483343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34" name="33 Flecha abajo"/>
          <p:cNvSpPr/>
          <p:nvPr/>
        </p:nvSpPr>
        <p:spPr bwMode="auto">
          <a:xfrm rot="5400000" flipV="1">
            <a:off x="2389180" y="4483343"/>
            <a:ext cx="571500" cy="714375"/>
          </a:xfrm>
          <a:prstGeom prst="downArrow">
            <a:avLst>
              <a:gd name="adj1" fmla="val 39961"/>
              <a:gd name="adj2" fmla="val 44980"/>
            </a:avLst>
          </a:prstGeom>
          <a:gradFill>
            <a:gsLst>
              <a:gs pos="0">
                <a:schemeClr val="accent5">
                  <a:lumMod val="25000"/>
                </a:schemeClr>
              </a:gs>
              <a:gs pos="55000">
                <a:schemeClr val="accent5">
                  <a:lumMod val="90000"/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s-MX">
              <a:solidFill>
                <a:schemeClr val="tx2"/>
              </a:solidFill>
              <a:cs typeface="+mn-cs"/>
            </a:endParaRPr>
          </a:p>
        </p:txBody>
      </p:sp>
      <p:sp>
        <p:nvSpPr>
          <p:cNvPr id="22" name="21 Circular"/>
          <p:cNvSpPr/>
          <p:nvPr/>
        </p:nvSpPr>
        <p:spPr>
          <a:xfrm rot="5400000">
            <a:off x="8318805" y="6145775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1B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3" name="22 Circular"/>
          <p:cNvSpPr/>
          <p:nvPr/>
        </p:nvSpPr>
        <p:spPr>
          <a:xfrm rot="10800000">
            <a:off x="8311185" y="6145770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4" name="23 Circular"/>
          <p:cNvSpPr/>
          <p:nvPr/>
        </p:nvSpPr>
        <p:spPr>
          <a:xfrm rot="16200000">
            <a:off x="8311187" y="6145773"/>
            <a:ext cx="687243" cy="687243"/>
          </a:xfrm>
          <a:prstGeom prst="pie">
            <a:avLst>
              <a:gd name="adj1" fmla="val 16199516"/>
              <a:gd name="adj2" fmla="val 21593336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6" name="25 Redondear rectángulo de esquina sencilla"/>
          <p:cNvSpPr/>
          <p:nvPr/>
        </p:nvSpPr>
        <p:spPr>
          <a:xfrm>
            <a:off x="8479396" y="6203089"/>
            <a:ext cx="607845" cy="344017"/>
          </a:xfrm>
          <a:prstGeom prst="round1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b="1" dirty="0" smtClean="0">
                <a:solidFill>
                  <a:schemeClr val="bg1"/>
                </a:solidFill>
              </a:rPr>
              <a:t>2011</a:t>
            </a:r>
            <a:endParaRPr lang="es-MX" sz="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n 4" descr="Portada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4 CuadroTexto"/>
          <p:cNvSpPr txBox="1">
            <a:spLocks noChangeArrowheads="1"/>
          </p:cNvSpPr>
          <p:nvPr/>
        </p:nvSpPr>
        <p:spPr bwMode="auto">
          <a:xfrm>
            <a:off x="3938008" y="208554"/>
            <a:ext cx="41208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4000" b="1" dirty="0" smtClean="0">
                <a:solidFill>
                  <a:srgbClr val="254061"/>
                </a:solidFill>
                <a:latin typeface="+mn-lt"/>
                <a:cs typeface="Arial" charset="0"/>
              </a:rPr>
              <a:t>Esquema de Facturación 2011</a:t>
            </a:r>
          </a:p>
        </p:txBody>
      </p:sp>
      <p:cxnSp>
        <p:nvCxnSpPr>
          <p:cNvPr id="8" name="7 Conector recto"/>
          <p:cNvCxnSpPr/>
          <p:nvPr/>
        </p:nvCxnSpPr>
        <p:spPr>
          <a:xfrm>
            <a:off x="4039608" y="1817224"/>
            <a:ext cx="510443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4 CuadroTexto"/>
          <p:cNvSpPr txBox="1">
            <a:spLocks noChangeArrowheads="1"/>
          </p:cNvSpPr>
          <p:nvPr/>
        </p:nvSpPr>
        <p:spPr bwMode="auto">
          <a:xfrm>
            <a:off x="4572000" y="2116167"/>
            <a:ext cx="370136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MX" sz="2600" b="1" i="1" dirty="0" smtClean="0">
                <a:solidFill>
                  <a:srgbClr val="254061"/>
                </a:solidFill>
                <a:latin typeface="+mn-lt"/>
                <a:cs typeface="Arial" charset="0"/>
              </a:rPr>
              <a:t>Facturación electrónica y en papel</a:t>
            </a:r>
            <a:endParaRPr lang="es-MX" sz="2600" b="1" dirty="0">
              <a:solidFill>
                <a:srgbClr val="254061"/>
              </a:solidFill>
              <a:latin typeface="+mn-lt"/>
              <a:cs typeface="Arial" charset="0"/>
            </a:endParaRPr>
          </a:p>
        </p:txBody>
      </p:sp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4421529" y="6340641"/>
            <a:ext cx="3738943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MX" sz="1900" b="1" dirty="0" smtClean="0">
                <a:solidFill>
                  <a:schemeClr val="bg1"/>
                </a:solidFill>
                <a:latin typeface="+mn-lt"/>
                <a:cs typeface="Arial" charset="0"/>
              </a:rPr>
              <a:t>Noviembre de 2010</a:t>
            </a:r>
            <a:endParaRPr lang="es-MX" sz="1900" b="1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2584</Words>
  <Application>Microsoft Office PowerPoint</Application>
  <PresentationFormat>Presentación en pantalla (4:3)</PresentationFormat>
  <Paragraphs>728</Paragraphs>
  <Slides>41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Facturación Electrónica 2011</dc:title>
  <dc:creator>Bernardo Sánchez Cuéllar</dc:creator>
  <cp:lastModifiedBy>humj79ah</cp:lastModifiedBy>
  <cp:revision>436</cp:revision>
  <dcterms:created xsi:type="dcterms:W3CDTF">2010-04-08T01:51:13Z</dcterms:created>
  <dcterms:modified xsi:type="dcterms:W3CDTF">2010-11-17T00:19:25Z</dcterms:modified>
</cp:coreProperties>
</file>